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  <p:sldMasterId id="2147483648" r:id="rId2"/>
    <p:sldMasterId id="2147483715" r:id="rId3"/>
    <p:sldMasterId id="2147483721" r:id="rId4"/>
  </p:sldMasterIdLst>
  <p:notesMasterIdLst>
    <p:notesMasterId r:id="rId17"/>
  </p:notesMasterIdLst>
  <p:handoutMasterIdLst>
    <p:handoutMasterId r:id="rId18"/>
  </p:handoutMasterIdLst>
  <p:sldIdLst>
    <p:sldId id="323" r:id="rId5"/>
    <p:sldId id="260" r:id="rId6"/>
    <p:sldId id="261" r:id="rId7"/>
    <p:sldId id="270" r:id="rId8"/>
    <p:sldId id="258" r:id="rId9"/>
    <p:sldId id="318" r:id="rId10"/>
    <p:sldId id="324" r:id="rId11"/>
    <p:sldId id="329" r:id="rId12"/>
    <p:sldId id="326" r:id="rId13"/>
    <p:sldId id="327" r:id="rId14"/>
    <p:sldId id="319" r:id="rId15"/>
    <p:sldId id="320" r:id="rId16"/>
  </p:sldIdLst>
  <p:sldSz cx="9144000" cy="6858000" type="screen4x3"/>
  <p:notesSz cx="7099300" cy="10234613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6666"/>
    <a:srgbClr val="E60028"/>
    <a:srgbClr val="6E6E87"/>
    <a:srgbClr val="69AACD"/>
    <a:srgbClr val="7DBE78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4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4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4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8CD3EE4-6A42-4F1C-827D-63E4A7413B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1343CE5-3A07-4FE2-A33B-8C1AE46F998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9B8C591-25FE-4021-BF3F-E41CA2B0103B}" type="slidenum">
              <a:rPr lang="fr-FR">
                <a:latin typeface="Arial" charset="0"/>
              </a:rPr>
              <a:pPr/>
              <a:t>1</a:t>
            </a:fld>
            <a:endParaRPr lang="fr-FR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9E7B6F9-5CEB-4488-95B0-168F117AF70D}" type="slidenum">
              <a:rPr lang="fr-FR">
                <a:latin typeface="Arial" charset="0"/>
              </a:rPr>
              <a:pPr/>
              <a:t>10</a:t>
            </a:fld>
            <a:endParaRPr lang="fr-FR">
              <a:latin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ED94156-2BCD-4A35-B1E5-69C379B1E643}" type="slidenum">
              <a:rPr lang="fr-FR">
                <a:latin typeface="Arial" charset="0"/>
              </a:rPr>
              <a:pPr/>
              <a:t>11</a:t>
            </a:fld>
            <a:endParaRPr lang="fr-FR"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D268DCE-3615-40E6-A76C-5C32F33F8F83}" type="slidenum">
              <a:rPr lang="fr-FR">
                <a:latin typeface="Arial" charset="0"/>
              </a:rPr>
              <a:pPr/>
              <a:t>12</a:t>
            </a:fld>
            <a:endParaRPr lang="fr-FR">
              <a:latin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BB0DFEE-AAF8-449F-BEE2-261985E31995}" type="slidenum">
              <a:rPr lang="fr-FR">
                <a:latin typeface="Arial" charset="0"/>
              </a:rPr>
              <a:pPr/>
              <a:t>2</a:t>
            </a:fld>
            <a:endParaRPr lang="fr-FR">
              <a:latin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E1F7E97-9241-4D17-9FAE-EFDB7B211B35}" type="slidenum">
              <a:rPr lang="fr-FR">
                <a:latin typeface="Arial" charset="0"/>
              </a:rPr>
              <a:pPr/>
              <a:t>3</a:t>
            </a:fld>
            <a:endParaRPr lang="fr-FR">
              <a:latin typeface="Arial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9E119C1-02D0-475D-A72B-BDF644D44B07}" type="slidenum">
              <a:rPr lang="fr-FR">
                <a:latin typeface="Arial" charset="0"/>
              </a:rPr>
              <a:pPr/>
              <a:t>4</a:t>
            </a:fld>
            <a:endParaRPr lang="fr-FR"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A20415D-D2A6-4E42-A739-09B6E4887623}" type="slidenum">
              <a:rPr lang="fr-FR">
                <a:latin typeface="Arial" charset="0"/>
              </a:rPr>
              <a:pPr/>
              <a:t>5</a:t>
            </a:fld>
            <a:endParaRPr lang="fr-FR"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4EFC7BF-1272-4E72-B47F-0DA79658B96A}" type="slidenum">
              <a:rPr lang="fr-FR">
                <a:latin typeface="Arial" charset="0"/>
              </a:rPr>
              <a:pPr/>
              <a:t>6</a:t>
            </a:fld>
            <a:endParaRPr lang="fr-FR">
              <a:latin typeface="Arial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C8779C-65FD-4219-B929-629E7AECA279}" type="slidenum">
              <a:rPr lang="fr-FR">
                <a:latin typeface="Arial" charset="0"/>
              </a:rPr>
              <a:pPr/>
              <a:t>7</a:t>
            </a:fld>
            <a:endParaRPr lang="fr-FR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A20415D-D2A6-4E42-A739-09B6E4887623}" type="slidenum">
              <a:rPr lang="fr-FR"/>
              <a:pPr/>
              <a:t>8</a:t>
            </a:fld>
            <a:endParaRPr lang="fr-FR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A71905A-D182-4DFD-AA32-116FB40E1186}" type="slidenum">
              <a:rPr lang="fr-FR">
                <a:latin typeface="Arial" charset="0"/>
              </a:rPr>
              <a:pPr/>
              <a:t>9</a:t>
            </a:fld>
            <a:endParaRPr lang="fr-FR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gray">
          <a:xfrm flipV="1">
            <a:off x="4572000" y="209550"/>
            <a:ext cx="0" cy="266700"/>
          </a:xfrm>
          <a:prstGeom prst="line">
            <a:avLst/>
          </a:prstGeom>
          <a:noFill/>
          <a:ln w="12700">
            <a:solidFill>
              <a:srgbClr val="E60028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  <p:pic>
        <p:nvPicPr>
          <p:cNvPr id="5" name="Image 11" descr="newsign2015.t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50825" y="6216650"/>
            <a:ext cx="864235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4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57213" y="2085975"/>
            <a:ext cx="8029575" cy="2681288"/>
          </a:xfrm>
        </p:spPr>
        <p:txBody>
          <a:bodyPr/>
          <a:lstStyle>
            <a:lvl1pPr algn="ctr">
              <a:defRPr sz="3400" b="0"/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9543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57213" y="1295400"/>
            <a:ext cx="8029575" cy="719138"/>
          </a:xfrm>
        </p:spPr>
        <p:txBody>
          <a:bodyPr/>
          <a:lstStyle>
            <a:lvl1pPr marL="0" indent="0" algn="ctr">
              <a:spcBef>
                <a:spcPct val="0"/>
              </a:spcBef>
              <a:buFont typeface="Wingdings" charset="0"/>
              <a:buNone/>
              <a:defRPr sz="1200"/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557213" y="4849813"/>
            <a:ext cx="8029575" cy="479425"/>
          </a:xfrm>
        </p:spPr>
        <p:txBody>
          <a:bodyPr rIns="0" anchor="b"/>
          <a:lstStyle>
            <a:lvl1pPr algn="ctr">
              <a:defRPr sz="1100"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023A4BEE-D206-486C-96EE-51D0EEBFE5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80188" y="260350"/>
            <a:ext cx="2006600" cy="56896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57213" y="260350"/>
            <a:ext cx="5870575" cy="56896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E3F8FEAB-D3C2-40A7-AAE6-B1D5667D748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0C2C55E3-62CC-4531-A844-700917E5409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87986587-3D12-4B80-BD5C-062C7BE72DD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86DE3ED5-8CED-4F22-A9B0-C43E001794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57213" y="1916113"/>
            <a:ext cx="3938587" cy="40338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16113"/>
            <a:ext cx="3938588" cy="40338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809ADD9D-22EC-4B8F-801D-3C3509A1B7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8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F27FDF43-9422-4B89-9653-0798F5E591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Rectangle 23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76AD7254-1CF9-4A4B-85CA-E6A08249C6D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3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8F46E47A-909A-48D8-8538-9024DA7781F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A98ABE96-B4D5-44F1-8878-5A23D24904B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36998D28-BF3B-4424-9C29-8EE8BB7A503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734C2117-7ECB-4236-8044-641C183D5FF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33DD0279-5AB1-41D9-B163-B9E4F08B59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80188" y="1125538"/>
            <a:ext cx="2006600" cy="4824412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57213" y="1125538"/>
            <a:ext cx="5870575" cy="482441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D0D981B5-53D9-4911-A5C6-4A7AB8F5F43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5843D521-D75E-4DA3-832D-73C48E895C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2C87678A-E8CE-4137-90A9-16B533932BA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8DA33734-FDBC-4BB3-B857-493EE490D47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57213" y="2544763"/>
            <a:ext cx="3938587" cy="3405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544763"/>
            <a:ext cx="3938588" cy="3405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9672967B-B5B7-40BA-8E6F-5E090018193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8" name="Rectangle 2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BD44C879-9D09-46AB-82B6-CEC53C2D572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1FBD044A-F920-471F-9AE3-4069E4F6AD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3" name="Rectangle 2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8DE13D14-66AD-4611-B604-68CBBE0945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3D9F483A-C1E4-4955-ABA8-59485DD254B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6CA550BF-E54A-4FB3-8BC5-AF3B86465E9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59D3BF0E-1EAF-4FA1-8E0F-50E558C297C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A6351169-4D0F-45C6-9B38-36E040678A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80188" y="1125538"/>
            <a:ext cx="2006600" cy="4824412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57213" y="1125538"/>
            <a:ext cx="5870575" cy="482441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43DC7573-9ABD-409C-9396-F440CC0948A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2D1249B0-5EDD-4C10-9909-2E42CD613F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30FE223F-E102-4A15-BD3B-C6F08B4C37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0923E932-8259-4972-9194-D268109DF3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57213" y="2293938"/>
            <a:ext cx="3938587" cy="2270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93938"/>
            <a:ext cx="3938588" cy="2270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47711754-982E-4AAF-94E9-D8C8E97FD3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8" name="Rectangle 2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926C5241-DFC4-4E67-9EA9-50349F6EC2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Rectangle 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D010713B-9353-4148-8F4F-83F51156F7D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57213" y="1052513"/>
            <a:ext cx="3938587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3938588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4D3A9414-E1B6-4E8D-A8E5-EB1C1BEDEF0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3" name="Rectangle 2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A3F440A0-8D15-48DB-8695-E691612558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5602BBFC-4A9D-4333-A6B9-FE4164BB05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48C91082-5084-41DB-A936-91E45248DF8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D99BD559-C716-4DB8-99FF-41398E65C9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80188" y="1301750"/>
            <a:ext cx="2006600" cy="3262313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57213" y="1301750"/>
            <a:ext cx="5870575" cy="32623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69BA6C68-AAC9-4226-AD92-4E4C72AEDA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87D1C193-E47E-474D-925C-53EDF2CE0A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07A17D50-642D-41B7-89BE-902B2515213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56CB25AE-D5F0-4B0C-86DD-05AF022009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30AE67EC-8ECA-4B28-AC6B-4BDF7CD6AEB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P.</a:t>
            </a:r>
            <a:fld id="{E665CE1D-F86B-4C6B-9EE4-D84D596AC55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group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gray">
          <a:xfrm>
            <a:off x="287338" y="6091238"/>
            <a:ext cx="3065462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557213" y="260350"/>
            <a:ext cx="78311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557213" y="1052513"/>
            <a:ext cx="802957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728070" name="Rectangle 6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6573838" y="6416675"/>
            <a:ext cx="1814512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36000" bIns="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728071" name="Rectangle 7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459788" y="6416675"/>
            <a:ext cx="360362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 b="1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P.</a:t>
            </a:r>
            <a:fld id="{9CAA36A8-175C-447C-97A1-7556B15BCA7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28072" name="Rectangle 8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771775" y="6416675"/>
            <a:ext cx="35972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  <p:sp>
        <p:nvSpPr>
          <p:cNvPr id="728074" name="Line 10"/>
          <p:cNvSpPr>
            <a:spLocks noChangeShapeType="1"/>
          </p:cNvSpPr>
          <p:nvPr/>
        </p:nvSpPr>
        <p:spPr bwMode="gray">
          <a:xfrm flipH="1">
            <a:off x="323850" y="6194425"/>
            <a:ext cx="8496300" cy="0"/>
          </a:xfrm>
          <a:prstGeom prst="line">
            <a:avLst/>
          </a:prstGeom>
          <a:noFill/>
          <a:ln w="6350">
            <a:solidFill>
              <a:srgbClr val="E60028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  <p:sp>
        <p:nvSpPr>
          <p:cNvPr id="728076" name="Line 12"/>
          <p:cNvSpPr>
            <a:spLocks noChangeShapeType="1"/>
          </p:cNvSpPr>
          <p:nvPr/>
        </p:nvSpPr>
        <p:spPr bwMode="gray">
          <a:xfrm flipH="1">
            <a:off x="323850" y="755650"/>
            <a:ext cx="8496300" cy="0"/>
          </a:xfrm>
          <a:prstGeom prst="line">
            <a:avLst/>
          </a:prstGeom>
          <a:noFill/>
          <a:ln w="6350">
            <a:solidFill>
              <a:srgbClr val="E60028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  <p:sp>
        <p:nvSpPr>
          <p:cNvPr id="728077" name="Rectangle 13"/>
          <p:cNvSpPr>
            <a:spLocks noChangeArrowheads="1"/>
          </p:cNvSpPr>
          <p:nvPr/>
        </p:nvSpPr>
        <p:spPr bwMode="gray">
          <a:xfrm>
            <a:off x="8426450" y="6415088"/>
            <a:ext cx="71438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0" tIns="0" rIns="0" bIns="0"/>
          <a:lstStyle/>
          <a:p>
            <a:pPr>
              <a:defRPr/>
            </a:pPr>
            <a:r>
              <a:rPr lang="fr-FR" sz="800" b="1">
                <a:ea typeface="ＭＳ Ｐゴシック" charset="0"/>
              </a:rPr>
              <a:t>|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 b="1">
          <a:solidFill>
            <a:srgbClr val="E60028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 b="1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 b="1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 b="1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 b="1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1600" b="1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1600" b="1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1600" b="1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1600" b="1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100000"/>
        </a:spcBef>
        <a:spcAft>
          <a:spcPct val="0"/>
        </a:spcAft>
        <a:buClr>
          <a:srgbClr val="666666"/>
        </a:buClr>
        <a:buFont typeface="Wingdings" pitchFamily="2" charset="2"/>
        <a:buChar char="§"/>
        <a:defRPr sz="1600" b="1">
          <a:solidFill>
            <a:srgbClr val="000000"/>
          </a:solidFill>
          <a:latin typeface="+mn-lt"/>
          <a:ea typeface="+mn-ea"/>
          <a:cs typeface="+mn-cs"/>
        </a:defRPr>
      </a:lvl1pPr>
      <a:lvl2pPr marL="360363" indent="-177800" algn="l" rtl="0" eaLnBrk="0" fontAlgn="base" hangingPunct="0">
        <a:spcBef>
          <a:spcPct val="50000"/>
        </a:spcBef>
        <a:spcAft>
          <a:spcPct val="0"/>
        </a:spcAft>
        <a:buChar char="•"/>
        <a:defRPr sz="1300">
          <a:solidFill>
            <a:srgbClr val="000000"/>
          </a:solidFill>
          <a:latin typeface="+mn-lt"/>
          <a:ea typeface="Arial" charset="0"/>
          <a:cs typeface="+mn-cs"/>
        </a:defRPr>
      </a:lvl2pPr>
      <a:lvl3pPr marL="542925" indent="-180975" algn="l" rtl="0" eaLnBrk="0" fontAlgn="base" hangingPunct="0">
        <a:spcBef>
          <a:spcPct val="50000"/>
        </a:spcBef>
        <a:spcAft>
          <a:spcPct val="0"/>
        </a:spcAft>
        <a:buFont typeface="Arial" charset="0"/>
        <a:buChar char="▫"/>
        <a:defRPr sz="1100">
          <a:solidFill>
            <a:srgbClr val="000000"/>
          </a:solidFill>
          <a:latin typeface="+mn-lt"/>
          <a:ea typeface="Arial" charset="0"/>
          <a:cs typeface="+mn-cs"/>
        </a:defRPr>
      </a:lvl3pPr>
      <a:lvl4pPr marL="723900" indent="-179388" algn="l" rtl="0" eaLnBrk="0" fontAlgn="base" hangingPunct="0">
        <a:spcBef>
          <a:spcPct val="50000"/>
        </a:spcBef>
        <a:spcAft>
          <a:spcPct val="0"/>
        </a:spcAft>
        <a:buFont typeface="Arial" charset="0"/>
        <a:buChar char="-"/>
        <a:defRPr sz="900">
          <a:solidFill>
            <a:srgbClr val="000000"/>
          </a:solidFill>
          <a:latin typeface="+mn-lt"/>
          <a:ea typeface="Arial" charset="0"/>
          <a:cs typeface="+mn-cs"/>
        </a:defRPr>
      </a:lvl4pPr>
      <a:lvl5pPr marL="885825" indent="-160338" algn="l" rtl="0" eaLnBrk="0" fontAlgn="base" hangingPunct="0">
        <a:spcBef>
          <a:spcPct val="50000"/>
        </a:spcBef>
        <a:spcAft>
          <a:spcPct val="0"/>
        </a:spcAft>
        <a:buFont typeface="Arial" charset="0"/>
        <a:buChar char="."/>
        <a:defRPr sz="900">
          <a:solidFill>
            <a:srgbClr val="000000"/>
          </a:solidFill>
          <a:latin typeface="+mn-lt"/>
          <a:ea typeface="Arial" charset="0"/>
          <a:cs typeface="+mn-cs"/>
        </a:defRPr>
      </a:lvl5pPr>
      <a:lvl6pPr marL="1343025" indent="-160338" algn="l" rtl="0" fontAlgn="base">
        <a:spcBef>
          <a:spcPct val="50000"/>
        </a:spcBef>
        <a:spcAft>
          <a:spcPct val="0"/>
        </a:spcAft>
        <a:buFont typeface="Arial" charset="0"/>
        <a:buChar char="."/>
        <a:defRPr sz="900">
          <a:solidFill>
            <a:srgbClr val="000000"/>
          </a:solidFill>
          <a:latin typeface="+mn-lt"/>
          <a:ea typeface="Arial" charset="0"/>
          <a:cs typeface="+mn-cs"/>
        </a:defRPr>
      </a:lvl6pPr>
      <a:lvl7pPr marL="1800225" indent="-160338" algn="l" rtl="0" fontAlgn="base">
        <a:spcBef>
          <a:spcPct val="50000"/>
        </a:spcBef>
        <a:spcAft>
          <a:spcPct val="0"/>
        </a:spcAft>
        <a:buFont typeface="Arial" charset="0"/>
        <a:buChar char="."/>
        <a:defRPr sz="900">
          <a:solidFill>
            <a:srgbClr val="000000"/>
          </a:solidFill>
          <a:latin typeface="+mn-lt"/>
          <a:ea typeface="Arial" charset="0"/>
          <a:cs typeface="+mn-cs"/>
        </a:defRPr>
      </a:lvl7pPr>
      <a:lvl8pPr marL="2257425" indent="-160338" algn="l" rtl="0" fontAlgn="base">
        <a:spcBef>
          <a:spcPct val="50000"/>
        </a:spcBef>
        <a:spcAft>
          <a:spcPct val="0"/>
        </a:spcAft>
        <a:buFont typeface="Arial" charset="0"/>
        <a:buChar char="."/>
        <a:defRPr sz="900">
          <a:solidFill>
            <a:srgbClr val="000000"/>
          </a:solidFill>
          <a:latin typeface="+mn-lt"/>
          <a:ea typeface="Arial" charset="0"/>
          <a:cs typeface="+mn-cs"/>
        </a:defRPr>
      </a:lvl8pPr>
      <a:lvl9pPr marL="2714625" indent="-160338" algn="l" rtl="0" fontAlgn="base">
        <a:spcBef>
          <a:spcPct val="50000"/>
        </a:spcBef>
        <a:spcAft>
          <a:spcPct val="0"/>
        </a:spcAft>
        <a:buFont typeface="Arial" charset="0"/>
        <a:buChar char="."/>
        <a:defRPr sz="900">
          <a:solidFill>
            <a:srgbClr val="000000"/>
          </a:solidFill>
          <a:latin typeface="+mn-lt"/>
          <a:ea typeface="Arial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0" descr="group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gray">
          <a:xfrm>
            <a:off x="287338" y="6091238"/>
            <a:ext cx="3065462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557213" y="1125538"/>
            <a:ext cx="802957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557213" y="1916113"/>
            <a:ext cx="8029575" cy="403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gray">
          <a:xfrm flipV="1">
            <a:off x="4572000" y="260350"/>
            <a:ext cx="0" cy="504825"/>
          </a:xfrm>
          <a:prstGeom prst="line">
            <a:avLst/>
          </a:prstGeom>
          <a:noFill/>
          <a:ln w="12700">
            <a:solidFill>
              <a:srgbClr val="E60028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6573838" y="6416675"/>
            <a:ext cx="1814512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36000" bIns="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459788" y="6416675"/>
            <a:ext cx="360362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 b="1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P.</a:t>
            </a:r>
            <a:fld id="{9947929E-ABF1-4604-9B32-E1E8710A35B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771775" y="6416675"/>
            <a:ext cx="35972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gray">
          <a:xfrm>
            <a:off x="8426450" y="6415088"/>
            <a:ext cx="71438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0" tIns="0" rIns="0" bIns="0"/>
          <a:lstStyle/>
          <a:p>
            <a:pPr>
              <a:defRPr/>
            </a:pPr>
            <a:r>
              <a:rPr lang="fr-FR" sz="800" b="1">
                <a:ea typeface="ＭＳ Ｐゴシック" charset="0"/>
              </a:rPr>
              <a:t>|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4763" indent="-4763" algn="l" rtl="0" eaLnBrk="0" fontAlgn="base" hangingPunct="0">
        <a:spcBef>
          <a:spcPct val="50000"/>
        </a:spcBef>
        <a:spcAft>
          <a:spcPct val="20000"/>
        </a:spcAft>
        <a:buFont typeface="Arial" charset="0"/>
        <a:defRPr b="1">
          <a:solidFill>
            <a:srgbClr val="E60028"/>
          </a:solidFill>
          <a:latin typeface="+mn-lt"/>
          <a:ea typeface="+mn-ea"/>
          <a:cs typeface="+mn-cs"/>
        </a:defRPr>
      </a:lvl1pPr>
      <a:lvl2pPr marL="12700" indent="-6350" algn="l" rtl="0" eaLnBrk="0" fontAlgn="base" hangingPunct="0">
        <a:spcBef>
          <a:spcPct val="0"/>
        </a:spcBef>
        <a:spcAft>
          <a:spcPct val="20000"/>
        </a:spcAft>
        <a:defRPr sz="1200" b="1">
          <a:solidFill>
            <a:srgbClr val="000000"/>
          </a:solidFill>
          <a:latin typeface="+mn-lt"/>
          <a:ea typeface="Arial" charset="0"/>
          <a:cs typeface="+mn-cs"/>
        </a:defRPr>
      </a:lvl2pPr>
      <a:lvl3pPr marL="15875" indent="-1588" algn="l" rtl="0" eaLnBrk="0" fontAlgn="base" hangingPunct="0">
        <a:spcBef>
          <a:spcPct val="0"/>
        </a:spcBef>
        <a:spcAft>
          <a:spcPct val="20000"/>
        </a:spcAft>
        <a:buSzPct val="80000"/>
        <a:buFont typeface="Wingdings" pitchFamily="2" charset="2"/>
        <a:defRPr sz="1000" b="1">
          <a:solidFill>
            <a:srgbClr val="000000"/>
          </a:solidFill>
          <a:latin typeface="+mn-lt"/>
          <a:ea typeface="Arial" charset="0"/>
          <a:cs typeface="+mn-cs"/>
        </a:defRPr>
      </a:lvl3pPr>
      <a:lvl4pPr marL="20638" indent="-3175" algn="l" rtl="0" eaLnBrk="0" fontAlgn="base" hangingPunct="0">
        <a:spcBef>
          <a:spcPct val="0"/>
        </a:spcBef>
        <a:spcAft>
          <a:spcPct val="40000"/>
        </a:spcAft>
        <a:defRPr sz="900">
          <a:solidFill>
            <a:srgbClr val="000000"/>
          </a:solidFill>
          <a:latin typeface="+mn-lt"/>
          <a:ea typeface="Arial" charset="0"/>
          <a:cs typeface="+mn-cs"/>
        </a:defRPr>
      </a:lvl4pPr>
      <a:lvl5pPr marL="25400" indent="-3175" algn="l" rtl="0" eaLnBrk="0" fontAlgn="base" hangingPunct="0">
        <a:spcBef>
          <a:spcPct val="0"/>
        </a:spcBef>
        <a:spcAft>
          <a:spcPct val="20000"/>
        </a:spcAft>
        <a:buFont typeface="Arial" charset="0"/>
        <a:defRPr sz="800">
          <a:solidFill>
            <a:srgbClr val="000000"/>
          </a:solidFill>
          <a:latin typeface="+mn-lt"/>
          <a:ea typeface="Arial" charset="0"/>
          <a:cs typeface="+mn-cs"/>
        </a:defRPr>
      </a:lvl5pPr>
      <a:lvl6pPr marL="482600" indent="-3175" algn="l" rtl="0" fontAlgn="base">
        <a:spcBef>
          <a:spcPct val="0"/>
        </a:spcBef>
        <a:spcAft>
          <a:spcPct val="20000"/>
        </a:spcAft>
        <a:buFont typeface="Arial" charset="0"/>
        <a:defRPr sz="800">
          <a:solidFill>
            <a:srgbClr val="000000"/>
          </a:solidFill>
          <a:latin typeface="+mn-lt"/>
          <a:ea typeface="Arial" charset="0"/>
          <a:cs typeface="+mn-cs"/>
        </a:defRPr>
      </a:lvl6pPr>
      <a:lvl7pPr marL="939800" indent="-3175" algn="l" rtl="0" fontAlgn="base">
        <a:spcBef>
          <a:spcPct val="0"/>
        </a:spcBef>
        <a:spcAft>
          <a:spcPct val="20000"/>
        </a:spcAft>
        <a:buFont typeface="Arial" charset="0"/>
        <a:defRPr sz="800">
          <a:solidFill>
            <a:srgbClr val="000000"/>
          </a:solidFill>
          <a:latin typeface="+mn-lt"/>
          <a:ea typeface="Arial" charset="0"/>
          <a:cs typeface="+mn-cs"/>
        </a:defRPr>
      </a:lvl7pPr>
      <a:lvl8pPr marL="1397000" indent="-3175" algn="l" rtl="0" fontAlgn="base">
        <a:spcBef>
          <a:spcPct val="0"/>
        </a:spcBef>
        <a:spcAft>
          <a:spcPct val="20000"/>
        </a:spcAft>
        <a:buFont typeface="Arial" charset="0"/>
        <a:defRPr sz="800">
          <a:solidFill>
            <a:srgbClr val="000000"/>
          </a:solidFill>
          <a:latin typeface="+mn-lt"/>
          <a:ea typeface="Arial" charset="0"/>
          <a:cs typeface="+mn-cs"/>
        </a:defRPr>
      </a:lvl8pPr>
      <a:lvl9pPr marL="1854200" indent="-3175" algn="l" rtl="0" fontAlgn="base">
        <a:spcBef>
          <a:spcPct val="0"/>
        </a:spcBef>
        <a:spcAft>
          <a:spcPct val="20000"/>
        </a:spcAft>
        <a:buFont typeface="Arial" charset="0"/>
        <a:defRPr sz="800">
          <a:solidFill>
            <a:srgbClr val="000000"/>
          </a:solidFill>
          <a:latin typeface="+mn-lt"/>
          <a:ea typeface="Arial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8" descr="group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gray">
          <a:xfrm>
            <a:off x="287338" y="6091238"/>
            <a:ext cx="3065462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557213" y="1125538"/>
            <a:ext cx="802957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557213" y="2544763"/>
            <a:ext cx="8029575" cy="340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62501" name="Line 5"/>
          <p:cNvSpPr>
            <a:spLocks noChangeShapeType="1"/>
          </p:cNvSpPr>
          <p:nvPr/>
        </p:nvSpPr>
        <p:spPr bwMode="gray">
          <a:xfrm flipV="1">
            <a:off x="4572000" y="260350"/>
            <a:ext cx="0" cy="504825"/>
          </a:xfrm>
          <a:prstGeom prst="line">
            <a:avLst/>
          </a:prstGeom>
          <a:noFill/>
          <a:ln w="12700">
            <a:solidFill>
              <a:srgbClr val="E60028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  <p:sp>
        <p:nvSpPr>
          <p:cNvPr id="362502" name="Line 6"/>
          <p:cNvSpPr>
            <a:spLocks noChangeShapeType="1"/>
          </p:cNvSpPr>
          <p:nvPr/>
        </p:nvSpPr>
        <p:spPr bwMode="gray">
          <a:xfrm flipV="1">
            <a:off x="4572000" y="1700213"/>
            <a:ext cx="0" cy="687387"/>
          </a:xfrm>
          <a:prstGeom prst="line">
            <a:avLst/>
          </a:prstGeom>
          <a:noFill/>
          <a:ln w="12700">
            <a:solidFill>
              <a:srgbClr val="E60028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  <p:sp>
        <p:nvSpPr>
          <p:cNvPr id="362515" name="Rectangle 19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6573838" y="6416675"/>
            <a:ext cx="1814512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36000" bIns="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362516" name="Rectangle 20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459788" y="6416675"/>
            <a:ext cx="360362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 b="1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P.</a:t>
            </a:r>
            <a:fld id="{A7BE53B3-1252-4061-B4AD-ED1A03C9623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362517" name="Rectangle 21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771775" y="6416675"/>
            <a:ext cx="35972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  <p:sp>
        <p:nvSpPr>
          <p:cNvPr id="362518" name="Rectangle 22"/>
          <p:cNvSpPr>
            <a:spLocks noChangeArrowheads="1"/>
          </p:cNvSpPr>
          <p:nvPr/>
        </p:nvSpPr>
        <p:spPr bwMode="gray">
          <a:xfrm>
            <a:off x="8426450" y="6415088"/>
            <a:ext cx="71438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0" tIns="0" rIns="0" bIns="0"/>
          <a:lstStyle/>
          <a:p>
            <a:pPr>
              <a:defRPr/>
            </a:pPr>
            <a:r>
              <a:rPr lang="fr-FR" sz="800" b="1">
                <a:ea typeface="ＭＳ Ｐゴシック" charset="0"/>
              </a:rPr>
              <a:t>|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rgbClr val="000000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4763" indent="-4763" algn="ctr" rtl="0" eaLnBrk="0" fontAlgn="base" hangingPunct="0">
        <a:spcBef>
          <a:spcPct val="80000"/>
        </a:spcBef>
        <a:spcAft>
          <a:spcPct val="20000"/>
        </a:spcAft>
        <a:buFont typeface="Arial" charset="0"/>
        <a:defRPr sz="1300" b="1">
          <a:solidFill>
            <a:srgbClr val="E60028"/>
          </a:solidFill>
          <a:latin typeface="+mn-lt"/>
          <a:ea typeface="+mn-ea"/>
          <a:cs typeface="+mn-cs"/>
        </a:defRPr>
      </a:lvl1pPr>
      <a:lvl2pPr marL="12700" indent="-6350" algn="ctr" rtl="0" eaLnBrk="0" fontAlgn="base" hangingPunct="0">
        <a:lnSpc>
          <a:spcPct val="140000"/>
        </a:lnSpc>
        <a:spcBef>
          <a:spcPct val="0"/>
        </a:spcBef>
        <a:spcAft>
          <a:spcPct val="20000"/>
        </a:spcAft>
        <a:defRPr sz="900" b="1">
          <a:solidFill>
            <a:srgbClr val="000000"/>
          </a:solidFill>
          <a:latin typeface="+mn-lt"/>
          <a:ea typeface="Arial" charset="0"/>
          <a:cs typeface="+mn-cs"/>
        </a:defRPr>
      </a:lvl2pPr>
      <a:lvl3pPr marL="15875" indent="-1588" algn="ctr" rtl="0" eaLnBrk="0" fontAlgn="base" hangingPunct="0">
        <a:spcBef>
          <a:spcPct val="0"/>
        </a:spcBef>
        <a:spcAft>
          <a:spcPct val="20000"/>
        </a:spcAft>
        <a:buSzPct val="80000"/>
        <a:buFont typeface="Wingdings" pitchFamily="2" charset="2"/>
        <a:defRPr sz="800" b="1">
          <a:solidFill>
            <a:srgbClr val="000000"/>
          </a:solidFill>
          <a:latin typeface="+mn-lt"/>
          <a:ea typeface="Arial" charset="0"/>
          <a:cs typeface="+mn-cs"/>
        </a:defRPr>
      </a:lvl3pPr>
      <a:lvl4pPr marL="20638" indent="-3175" algn="ctr" rtl="0" eaLnBrk="0" fontAlgn="base" hangingPunct="0">
        <a:spcBef>
          <a:spcPct val="0"/>
        </a:spcBef>
        <a:spcAft>
          <a:spcPct val="40000"/>
        </a:spcAft>
        <a:defRPr sz="700">
          <a:solidFill>
            <a:srgbClr val="000000"/>
          </a:solidFill>
          <a:latin typeface="+mn-lt"/>
          <a:ea typeface="Arial" charset="0"/>
          <a:cs typeface="+mn-cs"/>
        </a:defRPr>
      </a:lvl4pPr>
      <a:lvl5pPr marL="25400" indent="-3175" algn="ctr" rtl="0" eaLnBrk="0" fontAlgn="base" hangingPunct="0">
        <a:spcBef>
          <a:spcPct val="0"/>
        </a:spcBef>
        <a:spcAft>
          <a:spcPct val="20000"/>
        </a:spcAft>
        <a:buFont typeface="Arial" charset="0"/>
        <a:defRPr sz="600">
          <a:solidFill>
            <a:srgbClr val="000000"/>
          </a:solidFill>
          <a:latin typeface="+mn-lt"/>
          <a:ea typeface="Arial" charset="0"/>
          <a:cs typeface="+mn-cs"/>
        </a:defRPr>
      </a:lvl5pPr>
      <a:lvl6pPr marL="482600" indent="-3175" algn="ctr" rtl="0" fontAlgn="base">
        <a:spcBef>
          <a:spcPct val="0"/>
        </a:spcBef>
        <a:spcAft>
          <a:spcPct val="20000"/>
        </a:spcAft>
        <a:buFont typeface="Arial" charset="0"/>
        <a:defRPr sz="600">
          <a:solidFill>
            <a:srgbClr val="000000"/>
          </a:solidFill>
          <a:latin typeface="+mn-lt"/>
          <a:ea typeface="Arial" charset="0"/>
          <a:cs typeface="+mn-cs"/>
        </a:defRPr>
      </a:lvl6pPr>
      <a:lvl7pPr marL="939800" indent="-3175" algn="ctr" rtl="0" fontAlgn="base">
        <a:spcBef>
          <a:spcPct val="0"/>
        </a:spcBef>
        <a:spcAft>
          <a:spcPct val="20000"/>
        </a:spcAft>
        <a:buFont typeface="Arial" charset="0"/>
        <a:defRPr sz="600">
          <a:solidFill>
            <a:srgbClr val="000000"/>
          </a:solidFill>
          <a:latin typeface="+mn-lt"/>
          <a:ea typeface="Arial" charset="0"/>
          <a:cs typeface="+mn-cs"/>
        </a:defRPr>
      </a:lvl7pPr>
      <a:lvl8pPr marL="1397000" indent="-3175" algn="ctr" rtl="0" fontAlgn="base">
        <a:spcBef>
          <a:spcPct val="0"/>
        </a:spcBef>
        <a:spcAft>
          <a:spcPct val="20000"/>
        </a:spcAft>
        <a:buFont typeface="Arial" charset="0"/>
        <a:defRPr sz="600">
          <a:solidFill>
            <a:srgbClr val="000000"/>
          </a:solidFill>
          <a:latin typeface="+mn-lt"/>
          <a:ea typeface="Arial" charset="0"/>
          <a:cs typeface="+mn-cs"/>
        </a:defRPr>
      </a:lvl8pPr>
      <a:lvl9pPr marL="1854200" indent="-3175" algn="ctr" rtl="0" fontAlgn="base">
        <a:spcBef>
          <a:spcPct val="0"/>
        </a:spcBef>
        <a:spcAft>
          <a:spcPct val="20000"/>
        </a:spcAft>
        <a:buFont typeface="Arial" charset="0"/>
        <a:defRPr sz="600">
          <a:solidFill>
            <a:srgbClr val="000000"/>
          </a:solidFill>
          <a:latin typeface="+mn-lt"/>
          <a:ea typeface="Arial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7" descr="group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gray">
          <a:xfrm>
            <a:off x="287338" y="6091238"/>
            <a:ext cx="3065462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557213" y="1301750"/>
            <a:ext cx="802957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44" name="Rectangle 8"/>
          <p:cNvSpPr>
            <a:spLocks noGrp="1" noChangeArrowheads="1"/>
          </p:cNvSpPr>
          <p:nvPr>
            <p:ph type="body" idx="1"/>
          </p:nvPr>
        </p:nvSpPr>
        <p:spPr bwMode="gray">
          <a:xfrm>
            <a:off x="557213" y="2293938"/>
            <a:ext cx="8029575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68655" name="Line 15"/>
          <p:cNvSpPr>
            <a:spLocks noChangeShapeType="1"/>
          </p:cNvSpPr>
          <p:nvPr/>
        </p:nvSpPr>
        <p:spPr bwMode="gray">
          <a:xfrm flipV="1">
            <a:off x="4572000" y="260350"/>
            <a:ext cx="0" cy="504825"/>
          </a:xfrm>
          <a:prstGeom prst="line">
            <a:avLst/>
          </a:prstGeom>
          <a:noFill/>
          <a:ln w="12700">
            <a:solidFill>
              <a:srgbClr val="E60028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  <p:sp>
        <p:nvSpPr>
          <p:cNvPr id="368668" name="Rectangle 28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6573838" y="6416675"/>
            <a:ext cx="1814512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36000" bIns="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r>
              <a:rPr lang="fr-FR"/>
              <a:t>DATE 00/00/2011</a:t>
            </a:r>
          </a:p>
        </p:txBody>
      </p:sp>
      <p:sp>
        <p:nvSpPr>
          <p:cNvPr id="368669" name="Rectangle 29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459788" y="6416675"/>
            <a:ext cx="360362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 b="1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P.</a:t>
            </a:r>
            <a:fld id="{3580FABC-8739-4063-B122-8660FBA8233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368670" name="Rectangle 3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771775" y="6416675"/>
            <a:ext cx="359727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C1  |  TITRE DE LA PRÉSENTATION</a:t>
            </a:r>
          </a:p>
        </p:txBody>
      </p:sp>
      <p:sp>
        <p:nvSpPr>
          <p:cNvPr id="368671" name="Rectangle 31"/>
          <p:cNvSpPr>
            <a:spLocks noChangeArrowheads="1"/>
          </p:cNvSpPr>
          <p:nvPr/>
        </p:nvSpPr>
        <p:spPr bwMode="gray">
          <a:xfrm>
            <a:off x="8426450" y="6415088"/>
            <a:ext cx="71438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0" tIns="0" rIns="0" bIns="0"/>
          <a:lstStyle/>
          <a:p>
            <a:pPr>
              <a:defRPr/>
            </a:pPr>
            <a:r>
              <a:rPr lang="fr-FR" sz="800" b="1">
                <a:ea typeface="ＭＳ Ｐゴシック" charset="0"/>
              </a:rPr>
              <a:t>|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rgbClr val="E60028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rgbClr val="E60028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4763" indent="-4763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11113" indent="-4763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+mn-lt"/>
          <a:ea typeface="Arial" charset="0"/>
          <a:cs typeface="+mn-cs"/>
        </a:defRPr>
      </a:lvl2pPr>
      <a:lvl3pPr marL="14288" indent="-1588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Wingdings" pitchFamily="2" charset="2"/>
        <a:defRPr sz="1400">
          <a:solidFill>
            <a:srgbClr val="000000"/>
          </a:solidFill>
          <a:latin typeface="+mn-lt"/>
          <a:ea typeface="Arial" charset="0"/>
          <a:cs typeface="+mn-cs"/>
        </a:defRPr>
      </a:lvl3pPr>
      <a:lvl4pPr marL="19050" indent="-3175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Arial" charset="0"/>
          <a:cs typeface="+mn-cs"/>
        </a:defRPr>
      </a:lvl4pPr>
      <a:lvl5pPr marL="23813" indent="-3175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Arial" charset="0"/>
        <a:defRPr sz="1000">
          <a:solidFill>
            <a:srgbClr val="000000"/>
          </a:solidFill>
          <a:latin typeface="+mn-lt"/>
          <a:ea typeface="Arial" charset="0"/>
          <a:cs typeface="+mn-cs"/>
        </a:defRPr>
      </a:lvl5pPr>
      <a:lvl6pPr marL="481013" indent="-3175" algn="ctr" rtl="0" fontAlgn="base">
        <a:lnSpc>
          <a:spcPct val="90000"/>
        </a:lnSpc>
        <a:spcBef>
          <a:spcPct val="0"/>
        </a:spcBef>
        <a:spcAft>
          <a:spcPct val="0"/>
        </a:spcAft>
        <a:buFont typeface="Arial" charset="0"/>
        <a:defRPr sz="1000">
          <a:solidFill>
            <a:srgbClr val="000000"/>
          </a:solidFill>
          <a:latin typeface="+mn-lt"/>
          <a:ea typeface="Arial" charset="0"/>
          <a:cs typeface="+mn-cs"/>
        </a:defRPr>
      </a:lvl6pPr>
      <a:lvl7pPr marL="938213" indent="-3175" algn="ctr" rtl="0" fontAlgn="base">
        <a:lnSpc>
          <a:spcPct val="90000"/>
        </a:lnSpc>
        <a:spcBef>
          <a:spcPct val="0"/>
        </a:spcBef>
        <a:spcAft>
          <a:spcPct val="0"/>
        </a:spcAft>
        <a:buFont typeface="Arial" charset="0"/>
        <a:defRPr sz="1000">
          <a:solidFill>
            <a:srgbClr val="000000"/>
          </a:solidFill>
          <a:latin typeface="+mn-lt"/>
          <a:ea typeface="Arial" charset="0"/>
          <a:cs typeface="+mn-cs"/>
        </a:defRPr>
      </a:lvl7pPr>
      <a:lvl8pPr marL="1395413" indent="-3175" algn="ctr" rtl="0" fontAlgn="base">
        <a:lnSpc>
          <a:spcPct val="90000"/>
        </a:lnSpc>
        <a:spcBef>
          <a:spcPct val="0"/>
        </a:spcBef>
        <a:spcAft>
          <a:spcPct val="0"/>
        </a:spcAft>
        <a:buFont typeface="Arial" charset="0"/>
        <a:defRPr sz="1000">
          <a:solidFill>
            <a:srgbClr val="000000"/>
          </a:solidFill>
          <a:latin typeface="+mn-lt"/>
          <a:ea typeface="Arial" charset="0"/>
          <a:cs typeface="+mn-cs"/>
        </a:defRPr>
      </a:lvl8pPr>
      <a:lvl9pPr marL="1852613" indent="-3175" algn="ctr" rtl="0" fontAlgn="base">
        <a:lnSpc>
          <a:spcPct val="90000"/>
        </a:lnSpc>
        <a:spcBef>
          <a:spcPct val="0"/>
        </a:spcBef>
        <a:spcAft>
          <a:spcPct val="0"/>
        </a:spcAft>
        <a:buFont typeface="Arial" charset="0"/>
        <a:defRPr sz="1000">
          <a:solidFill>
            <a:srgbClr val="000000"/>
          </a:solidFill>
          <a:latin typeface="+mn-lt"/>
          <a:ea typeface="Arial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ocietegenerale.com/fr/connaitre-notre-entreprise/metiers/carte-des-implantations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a date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DATE 00/00/2011</a:t>
            </a: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P.</a:t>
            </a:r>
            <a:fld id="{5993BCAC-2E92-477B-93CC-A4A9BABC7756}" type="slidenum">
              <a:rPr lang="fr-FR">
                <a:latin typeface="Arial" charset="0"/>
              </a:rPr>
              <a:pPr/>
              <a:t>1</a:t>
            </a:fld>
            <a:endParaRPr lang="fr-FR">
              <a:latin typeface="Arial" charset="0"/>
            </a:endParaRPr>
          </a:p>
        </p:txBody>
      </p:sp>
      <p:sp>
        <p:nvSpPr>
          <p:cNvPr id="14340" name="Espace réservé du pied de page 5"/>
          <p:cNvSpPr>
            <a:spLocks noGrp="1"/>
          </p:cNvSpPr>
          <p:nvPr>
            <p:ph type="ftr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C1  |  TITRE DE LA PRÉSENTATION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smtClean="0"/>
              <a:t>Dupliquer des pages dans le gabarit</a:t>
            </a:r>
          </a:p>
          <a:p>
            <a:pPr lvl="1" eaLnBrk="1" hangingPunct="1"/>
            <a:r>
              <a:rPr lang="fr-FR" smtClean="0"/>
              <a:t>Copiez la page :</a:t>
            </a:r>
          </a:p>
          <a:p>
            <a:pPr lvl="3" eaLnBrk="1" hangingPunct="1"/>
            <a:r>
              <a:rPr lang="fr-FR" smtClean="0"/>
              <a:t>Sélectionnez la miniature </a:t>
            </a:r>
            <a:r>
              <a:rPr lang="fr-FR" smtClean="0">
                <a:solidFill>
                  <a:srgbClr val="E60028"/>
                </a:solidFill>
              </a:rPr>
              <a:t>(1)</a:t>
            </a:r>
          </a:p>
          <a:p>
            <a:pPr lvl="3" eaLnBrk="1" hangingPunct="1"/>
            <a:r>
              <a:rPr lang="fr-FR" smtClean="0"/>
              <a:t>CRTL + C (ou clic droit copier)</a:t>
            </a:r>
          </a:p>
          <a:p>
            <a:pPr lvl="1" eaLnBrk="1" hangingPunct="1"/>
            <a:endParaRPr lang="fr-FR" smtClean="0"/>
          </a:p>
          <a:p>
            <a:pPr lvl="1" eaLnBrk="1" hangingPunct="1"/>
            <a:r>
              <a:rPr lang="fr-FR" smtClean="0"/>
              <a:t>Collez la page :</a:t>
            </a:r>
          </a:p>
          <a:p>
            <a:pPr lvl="3" eaLnBrk="1" hangingPunct="1"/>
            <a:r>
              <a:rPr lang="fr-FR" smtClean="0"/>
              <a:t>Sélectionnez la position </a:t>
            </a:r>
            <a:r>
              <a:rPr lang="fr-FR" smtClean="0">
                <a:solidFill>
                  <a:srgbClr val="E60028"/>
                </a:solidFill>
              </a:rPr>
              <a:t>(2)</a:t>
            </a:r>
          </a:p>
          <a:p>
            <a:pPr lvl="3" eaLnBrk="1" hangingPunct="1"/>
            <a:r>
              <a:rPr lang="fr-FR" smtClean="0"/>
              <a:t>CRTL + V (ou clic droit coller) </a:t>
            </a:r>
            <a:r>
              <a:rPr lang="fr-FR" smtClean="0">
                <a:solidFill>
                  <a:srgbClr val="E60028"/>
                </a:solidFill>
              </a:rPr>
              <a:t>(3)</a:t>
            </a:r>
          </a:p>
          <a:p>
            <a:pPr lvl="1" eaLnBrk="1" hangingPunct="1"/>
            <a:endParaRPr lang="fr-FR" smtClean="0">
              <a:solidFill>
                <a:srgbClr val="E60028"/>
              </a:solidFill>
            </a:endParaRPr>
          </a:p>
          <a:p>
            <a:pPr lvl="1" eaLnBrk="1" hangingPunct="1"/>
            <a:r>
              <a:rPr lang="fr-FR" smtClean="0"/>
              <a:t>Une fois la page collée :</a:t>
            </a:r>
          </a:p>
          <a:p>
            <a:pPr lvl="3" eaLnBrk="1" hangingPunct="1"/>
            <a:r>
              <a:rPr lang="fr-FR" smtClean="0"/>
              <a:t>Sélectionnez la flèche qui pointe vers </a:t>
            </a:r>
            <a:br>
              <a:rPr lang="fr-FR" smtClean="0"/>
            </a:br>
            <a:r>
              <a:rPr lang="fr-FR" smtClean="0"/>
              <a:t>le bas à droite du porte document </a:t>
            </a:r>
            <a:r>
              <a:rPr lang="fr-FR" smtClean="0">
                <a:solidFill>
                  <a:srgbClr val="E60028"/>
                </a:solidFill>
              </a:rPr>
              <a:t>(4)</a:t>
            </a:r>
          </a:p>
          <a:p>
            <a:pPr lvl="3" eaLnBrk="1" hangingPunct="1"/>
            <a:r>
              <a:rPr lang="fr-FR" smtClean="0"/>
              <a:t>Sélectionnez : conserver la mise forme source </a:t>
            </a:r>
            <a:r>
              <a:rPr lang="fr-FR" smtClean="0">
                <a:solidFill>
                  <a:srgbClr val="E60028"/>
                </a:solidFill>
              </a:rPr>
              <a:t>(5)</a:t>
            </a:r>
          </a:p>
        </p:txBody>
      </p:sp>
      <p:sp>
        <p:nvSpPr>
          <p:cNvPr id="14342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UTILISATION DU MODÈLE (SUITE)</a:t>
            </a:r>
          </a:p>
        </p:txBody>
      </p:sp>
      <p:sp>
        <p:nvSpPr>
          <p:cNvPr id="14343" name="Rectangle 25"/>
          <p:cNvSpPr>
            <a:spLocks noChangeArrowheads="1"/>
          </p:cNvSpPr>
          <p:nvPr/>
        </p:nvSpPr>
        <p:spPr bwMode="gray">
          <a:xfrm>
            <a:off x="2411413" y="6308725"/>
            <a:ext cx="6732587" cy="5492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fr-FR"/>
          </a:p>
        </p:txBody>
      </p:sp>
      <p:pic>
        <p:nvPicPr>
          <p:cNvPr id="14344" name="Picture 43" descr="04"/>
          <p:cNvPicPr>
            <a:picLocks noChangeAspect="1" noChangeArrowheads="1"/>
          </p:cNvPicPr>
          <p:nvPr/>
        </p:nvPicPr>
        <p:blipFill>
          <a:blip r:embed="rId3"/>
          <a:srcRect t="86133"/>
          <a:stretch>
            <a:fillRect/>
          </a:stretch>
        </p:blipFill>
        <p:spPr bwMode="auto">
          <a:xfrm>
            <a:off x="3851275" y="4581525"/>
            <a:ext cx="4735513" cy="903288"/>
          </a:xfrm>
          <a:prstGeom prst="rect">
            <a:avLst/>
          </a:prstGeom>
          <a:noFill/>
          <a:ln w="9525">
            <a:solidFill>
              <a:srgbClr val="E60028"/>
            </a:solidFill>
            <a:miter lim="800000"/>
            <a:headEnd/>
            <a:tailEnd/>
          </a:ln>
        </p:spPr>
      </p:pic>
      <p:pic>
        <p:nvPicPr>
          <p:cNvPr id="14345" name="Picture 44" descr="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26363" y="1052513"/>
            <a:ext cx="1093787" cy="3168650"/>
          </a:xfrm>
          <a:prstGeom prst="rect">
            <a:avLst/>
          </a:prstGeom>
          <a:noFill/>
          <a:ln w="9525">
            <a:solidFill>
              <a:srgbClr val="E60028"/>
            </a:solidFill>
            <a:miter lim="800000"/>
            <a:headEnd/>
            <a:tailEnd/>
          </a:ln>
        </p:spPr>
      </p:pic>
      <p:pic>
        <p:nvPicPr>
          <p:cNvPr id="14346" name="Picture 45" descr="02"/>
          <p:cNvPicPr>
            <a:picLocks noChangeAspect="1" noChangeArrowheads="1"/>
          </p:cNvPicPr>
          <p:nvPr/>
        </p:nvPicPr>
        <p:blipFill>
          <a:blip r:embed="rId5"/>
          <a:srcRect b="9654"/>
          <a:stretch>
            <a:fillRect/>
          </a:stretch>
        </p:blipFill>
        <p:spPr bwMode="auto">
          <a:xfrm>
            <a:off x="6092825" y="1052513"/>
            <a:ext cx="1082675" cy="2867025"/>
          </a:xfrm>
          <a:prstGeom prst="rect">
            <a:avLst/>
          </a:prstGeom>
          <a:noFill/>
          <a:ln w="9525">
            <a:solidFill>
              <a:srgbClr val="E60028"/>
            </a:solidFill>
            <a:miter lim="800000"/>
            <a:headEnd/>
            <a:tailEnd/>
          </a:ln>
        </p:spPr>
      </p:pic>
      <p:pic>
        <p:nvPicPr>
          <p:cNvPr id="14347" name="Picture 46" descr="01"/>
          <p:cNvPicPr>
            <a:picLocks noChangeAspect="1" noChangeArrowheads="1"/>
          </p:cNvPicPr>
          <p:nvPr/>
        </p:nvPicPr>
        <p:blipFill>
          <a:blip r:embed="rId6"/>
          <a:srcRect b="9064"/>
          <a:stretch>
            <a:fillRect/>
          </a:stretch>
        </p:blipFill>
        <p:spPr bwMode="auto">
          <a:xfrm>
            <a:off x="4652963" y="1052513"/>
            <a:ext cx="1093787" cy="2835275"/>
          </a:xfrm>
          <a:prstGeom prst="rect">
            <a:avLst/>
          </a:prstGeom>
          <a:noFill/>
          <a:ln w="9525">
            <a:solidFill>
              <a:srgbClr val="E60028"/>
            </a:solidFill>
            <a:miter lim="800000"/>
            <a:headEnd/>
            <a:tailEnd/>
          </a:ln>
        </p:spPr>
      </p:pic>
      <p:sp>
        <p:nvSpPr>
          <p:cNvPr id="14348" name="Rectangle 47"/>
          <p:cNvSpPr>
            <a:spLocks noChangeArrowheads="1"/>
          </p:cNvSpPr>
          <p:nvPr/>
        </p:nvSpPr>
        <p:spPr bwMode="auto">
          <a:xfrm>
            <a:off x="4381500" y="1125538"/>
            <a:ext cx="1279525" cy="684212"/>
          </a:xfrm>
          <a:prstGeom prst="rect">
            <a:avLst/>
          </a:prstGeom>
          <a:noFill/>
          <a:ln w="9525">
            <a:solidFill>
              <a:srgbClr val="E60028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fr-FR"/>
          </a:p>
        </p:txBody>
      </p:sp>
      <p:sp>
        <p:nvSpPr>
          <p:cNvPr id="14349" name="Text Box 48"/>
          <p:cNvSpPr txBox="1">
            <a:spLocks noChangeArrowheads="1"/>
          </p:cNvSpPr>
          <p:nvPr/>
        </p:nvSpPr>
        <p:spPr bwMode="auto">
          <a:xfrm>
            <a:off x="4411663" y="1273175"/>
            <a:ext cx="32385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hangingPunct="0"/>
            <a:r>
              <a:rPr lang="fr-FR" sz="1000" b="1">
                <a:solidFill>
                  <a:srgbClr val="E60028"/>
                </a:solidFill>
              </a:rPr>
              <a:t>1</a:t>
            </a:r>
          </a:p>
        </p:txBody>
      </p:sp>
      <p:sp>
        <p:nvSpPr>
          <p:cNvPr id="14350" name="Rectangle 49"/>
          <p:cNvSpPr>
            <a:spLocks noChangeArrowheads="1"/>
          </p:cNvSpPr>
          <p:nvPr/>
        </p:nvSpPr>
        <p:spPr bwMode="auto">
          <a:xfrm>
            <a:off x="5838825" y="3087688"/>
            <a:ext cx="1333500" cy="239712"/>
          </a:xfrm>
          <a:prstGeom prst="rect">
            <a:avLst/>
          </a:prstGeom>
          <a:noFill/>
          <a:ln w="9525">
            <a:solidFill>
              <a:srgbClr val="E60028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fr-FR"/>
          </a:p>
        </p:txBody>
      </p:sp>
      <p:sp>
        <p:nvSpPr>
          <p:cNvPr id="14351" name="Text Box 50"/>
          <p:cNvSpPr txBox="1">
            <a:spLocks noChangeArrowheads="1"/>
          </p:cNvSpPr>
          <p:nvPr/>
        </p:nvSpPr>
        <p:spPr bwMode="auto">
          <a:xfrm>
            <a:off x="5803900" y="3070225"/>
            <a:ext cx="32385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hangingPunct="0"/>
            <a:r>
              <a:rPr lang="fr-FR" sz="1000" b="1">
                <a:solidFill>
                  <a:srgbClr val="E60028"/>
                </a:solidFill>
              </a:rPr>
              <a:t>2</a:t>
            </a:r>
          </a:p>
        </p:txBody>
      </p:sp>
      <p:sp>
        <p:nvSpPr>
          <p:cNvPr id="14352" name="Rectangle 51"/>
          <p:cNvSpPr>
            <a:spLocks noChangeArrowheads="1"/>
          </p:cNvSpPr>
          <p:nvPr/>
        </p:nvSpPr>
        <p:spPr bwMode="auto">
          <a:xfrm>
            <a:off x="8277225" y="3892550"/>
            <a:ext cx="793750" cy="147638"/>
          </a:xfrm>
          <a:prstGeom prst="rect">
            <a:avLst/>
          </a:prstGeom>
          <a:noFill/>
          <a:ln w="9525">
            <a:solidFill>
              <a:srgbClr val="E60028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fr-FR"/>
          </a:p>
        </p:txBody>
      </p:sp>
      <p:sp>
        <p:nvSpPr>
          <p:cNvPr id="14353" name="Text Box 52"/>
          <p:cNvSpPr txBox="1">
            <a:spLocks noChangeArrowheads="1"/>
          </p:cNvSpPr>
          <p:nvPr/>
        </p:nvSpPr>
        <p:spPr bwMode="auto">
          <a:xfrm>
            <a:off x="8832850" y="3827463"/>
            <a:ext cx="32385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hangingPunct="0"/>
            <a:r>
              <a:rPr lang="fr-FR" sz="1000" b="1">
                <a:solidFill>
                  <a:srgbClr val="E60028"/>
                </a:solidFill>
              </a:rPr>
              <a:t>4</a:t>
            </a:r>
          </a:p>
        </p:txBody>
      </p:sp>
      <p:sp>
        <p:nvSpPr>
          <p:cNvPr id="14354" name="Line 53"/>
          <p:cNvSpPr>
            <a:spLocks noChangeShapeType="1"/>
          </p:cNvSpPr>
          <p:nvPr/>
        </p:nvSpPr>
        <p:spPr bwMode="auto">
          <a:xfrm flipH="1">
            <a:off x="8459788" y="4038600"/>
            <a:ext cx="617537" cy="903288"/>
          </a:xfrm>
          <a:prstGeom prst="line">
            <a:avLst/>
          </a:prstGeom>
          <a:noFill/>
          <a:ln w="9525">
            <a:solidFill>
              <a:srgbClr val="E60028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fr-FR"/>
          </a:p>
        </p:txBody>
      </p:sp>
      <p:sp>
        <p:nvSpPr>
          <p:cNvPr id="14355" name="Rectangle 54"/>
          <p:cNvSpPr>
            <a:spLocks noChangeArrowheads="1"/>
          </p:cNvSpPr>
          <p:nvPr/>
        </p:nvSpPr>
        <p:spPr bwMode="auto">
          <a:xfrm>
            <a:off x="5508625" y="5041900"/>
            <a:ext cx="3402013" cy="207963"/>
          </a:xfrm>
          <a:prstGeom prst="rect">
            <a:avLst/>
          </a:prstGeom>
          <a:noFill/>
          <a:ln w="9525">
            <a:solidFill>
              <a:srgbClr val="E60028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fr-FR"/>
          </a:p>
        </p:txBody>
      </p:sp>
      <p:sp>
        <p:nvSpPr>
          <p:cNvPr id="14356" name="Text Box 55"/>
          <p:cNvSpPr txBox="1">
            <a:spLocks noChangeArrowheads="1"/>
          </p:cNvSpPr>
          <p:nvPr/>
        </p:nvSpPr>
        <p:spPr bwMode="auto">
          <a:xfrm>
            <a:off x="8602663" y="4997450"/>
            <a:ext cx="32385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hangingPunct="0"/>
            <a:r>
              <a:rPr lang="fr-FR" sz="1000" b="1">
                <a:solidFill>
                  <a:srgbClr val="E60028"/>
                </a:solidFill>
              </a:rPr>
              <a:t>5</a:t>
            </a:r>
          </a:p>
        </p:txBody>
      </p:sp>
      <p:sp>
        <p:nvSpPr>
          <p:cNvPr id="14357" name="Rectangle 56"/>
          <p:cNvSpPr>
            <a:spLocks noChangeArrowheads="1"/>
          </p:cNvSpPr>
          <p:nvPr/>
        </p:nvSpPr>
        <p:spPr bwMode="auto">
          <a:xfrm>
            <a:off x="7308850" y="3203575"/>
            <a:ext cx="1511300" cy="701675"/>
          </a:xfrm>
          <a:prstGeom prst="rect">
            <a:avLst/>
          </a:prstGeom>
          <a:noFill/>
          <a:ln w="9525">
            <a:solidFill>
              <a:srgbClr val="E60028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fr-FR"/>
          </a:p>
        </p:txBody>
      </p:sp>
      <p:sp>
        <p:nvSpPr>
          <p:cNvPr id="14358" name="Text Box 57"/>
          <p:cNvSpPr txBox="1">
            <a:spLocks noChangeArrowheads="1"/>
          </p:cNvSpPr>
          <p:nvPr/>
        </p:nvSpPr>
        <p:spPr bwMode="auto">
          <a:xfrm>
            <a:off x="7281863" y="3408363"/>
            <a:ext cx="32385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hangingPunct="0"/>
            <a:r>
              <a:rPr lang="fr-FR" sz="1000" b="1">
                <a:solidFill>
                  <a:srgbClr val="E60028"/>
                </a:solidFill>
              </a:rPr>
              <a:t>3</a:t>
            </a:r>
          </a:p>
        </p:txBody>
      </p:sp>
      <p:sp>
        <p:nvSpPr>
          <p:cNvPr id="14359" name="Rectangle 58"/>
          <p:cNvSpPr>
            <a:spLocks noChangeArrowheads="1"/>
          </p:cNvSpPr>
          <p:nvPr/>
        </p:nvSpPr>
        <p:spPr bwMode="auto">
          <a:xfrm>
            <a:off x="5508625" y="4752975"/>
            <a:ext cx="576263" cy="287338"/>
          </a:xfrm>
          <a:prstGeom prst="rect">
            <a:avLst/>
          </a:prstGeom>
          <a:noFill/>
          <a:ln w="9525">
            <a:solidFill>
              <a:srgbClr val="E60028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fr-FR"/>
          </a:p>
        </p:txBody>
      </p:sp>
      <p:sp>
        <p:nvSpPr>
          <p:cNvPr id="14360" name="Text Box 59"/>
          <p:cNvSpPr txBox="1">
            <a:spLocks noChangeArrowheads="1"/>
          </p:cNvSpPr>
          <p:nvPr/>
        </p:nvSpPr>
        <p:spPr bwMode="auto">
          <a:xfrm>
            <a:off x="5815013" y="4743450"/>
            <a:ext cx="32385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hangingPunct="0"/>
            <a:r>
              <a:rPr lang="fr-FR" sz="1000" b="1">
                <a:solidFill>
                  <a:srgbClr val="E60028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e la date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 02/02/2017</a:t>
            </a:r>
          </a:p>
        </p:txBody>
      </p:sp>
      <p:sp>
        <p:nvSpPr>
          <p:cNvPr id="4100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P.</a:t>
            </a:r>
            <a:fld id="{C18035C2-FD34-4AF4-AB7D-D0E0C55935BA}" type="slidenum">
              <a:rPr lang="fr-FR">
                <a:latin typeface="Arial" charset="0"/>
              </a:rPr>
              <a:pPr/>
              <a:t>10</a:t>
            </a:fld>
            <a:endParaRPr lang="fr-FR">
              <a:latin typeface="Arial" charset="0"/>
            </a:endParaRPr>
          </a:p>
        </p:txBody>
      </p:sp>
      <p:sp>
        <p:nvSpPr>
          <p:cNvPr id="4101" name="Espace réservé du pied de page 5"/>
          <p:cNvSpPr>
            <a:spLocks noGrp="1"/>
          </p:cNvSpPr>
          <p:nvPr>
            <p:ph type="ftr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>
                <a:latin typeface="Arial" charset="0"/>
              </a:rPr>
              <a:t>C1  | </a:t>
            </a:r>
            <a:r>
              <a:rPr lang="fr-FR" dirty="0" smtClean="0">
                <a:latin typeface="Arial" charset="0"/>
              </a:rPr>
              <a:t>« QUELLES PERSPECTIVES BANCAIRES, PATRIMONIALES ET FISCALES EN SITUATION INTERNATIONALE »</a:t>
            </a:r>
            <a:endParaRPr lang="fr-FR" dirty="0">
              <a:latin typeface="Arial" charset="0"/>
            </a:endParaRPr>
          </a:p>
        </p:txBody>
      </p:sp>
      <p:sp>
        <p:nvSpPr>
          <p:cNvPr id="410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557213" y="1052513"/>
            <a:ext cx="8191251" cy="4897437"/>
          </a:xfrm>
        </p:spPr>
        <p:txBody>
          <a:bodyPr/>
          <a:lstStyle/>
          <a:p>
            <a:pPr eaLnBrk="1" hangingPunct="1"/>
            <a:r>
              <a:rPr lang="fr-FR" dirty="0" smtClean="0"/>
              <a:t>Notre gamme </a:t>
            </a:r>
            <a:r>
              <a:rPr lang="fr-FR" dirty="0" smtClean="0"/>
              <a:t>d’OPCVM</a:t>
            </a:r>
            <a:endParaRPr lang="fr-FR" dirty="0" smtClean="0"/>
          </a:p>
          <a:p>
            <a:pPr lvl="1" eaLnBrk="1" hangingPunct="1"/>
            <a:r>
              <a:rPr lang="fr-FR" dirty="0" smtClean="0"/>
              <a:t>Nous disposons d’une gamme étoffée d’OPCVM couvrant l’Europe, Les Etats-Unis et les Pays Emergeants ainsi </a:t>
            </a:r>
            <a:r>
              <a:rPr lang="fr-FR" dirty="0" smtClean="0"/>
              <a:t>que de </a:t>
            </a:r>
            <a:r>
              <a:rPr lang="fr-FR" dirty="0" smtClean="0"/>
              <a:t>nombreux secteurs comme le luxe, les matières premières ,l’or ou l’énergie.  Notre partenaire le plus emblématique est  les Société de Gestion </a:t>
            </a:r>
            <a:r>
              <a:rPr lang="fr-FR" dirty="0" err="1" smtClean="0"/>
              <a:t>Amundi</a:t>
            </a:r>
            <a:r>
              <a:rPr lang="fr-FR" dirty="0" smtClean="0"/>
              <a:t>.</a:t>
            </a:r>
          </a:p>
          <a:p>
            <a:pPr lvl="2" eaLnBrk="1" hangingPunct="1">
              <a:buNone/>
            </a:pPr>
            <a:endParaRPr lang="fr-FR" dirty="0" smtClean="0"/>
          </a:p>
          <a:p>
            <a:pPr eaLnBrk="1" hangingPunct="1"/>
            <a:r>
              <a:rPr lang="fr-FR" dirty="0" smtClean="0"/>
              <a:t>Notre offre de supports immobiliers </a:t>
            </a:r>
          </a:p>
          <a:p>
            <a:pPr lvl="1" eaLnBrk="1" hangingPunct="1"/>
            <a:r>
              <a:rPr lang="fr-FR" dirty="0" smtClean="0"/>
              <a:t>SCPI </a:t>
            </a:r>
            <a:r>
              <a:rPr lang="fr-FR" dirty="0" err="1" smtClean="0"/>
              <a:t>Génépierre</a:t>
            </a:r>
            <a:r>
              <a:rPr lang="fr-FR" dirty="0" smtClean="0"/>
              <a:t>/ Top Pierre (immeuble de bureaux, commerces et entrepôts de logistique)</a:t>
            </a:r>
          </a:p>
          <a:p>
            <a:pPr lvl="1" eaLnBrk="1" hangingPunct="1"/>
            <a:r>
              <a:rPr lang="fr-FR" dirty="0" smtClean="0"/>
              <a:t>SCI  </a:t>
            </a:r>
            <a:r>
              <a:rPr lang="fr-FR" dirty="0" err="1" smtClean="0"/>
              <a:t>Sogevimmo</a:t>
            </a:r>
            <a:r>
              <a:rPr lang="fr-FR" dirty="0" smtClean="0"/>
              <a:t> (immobilier résidentiel parisien)</a:t>
            </a:r>
          </a:p>
          <a:p>
            <a:pPr lvl="1" eaLnBrk="1" hangingPunct="1"/>
            <a:r>
              <a:rPr lang="fr-FR" dirty="0" err="1" smtClean="0"/>
              <a:t>OPCImmo</a:t>
            </a:r>
            <a:r>
              <a:rPr lang="fr-FR" dirty="0" smtClean="0"/>
              <a:t> (immobilier de bureaux européens, centres commerciaux, résidences médicalisées et hôtels)</a:t>
            </a:r>
          </a:p>
          <a:p>
            <a:pPr eaLnBrk="1" hangingPunct="1"/>
            <a:endParaRPr lang="fr-FR" dirty="0" smtClean="0"/>
          </a:p>
          <a:p>
            <a:pPr eaLnBrk="1" hangingPunct="1"/>
            <a:r>
              <a:rPr lang="fr-FR" dirty="0" smtClean="0"/>
              <a:t>Notre offre de Fonds Garantis</a:t>
            </a:r>
          </a:p>
          <a:p>
            <a:pPr lvl="1" eaLnBrk="1" hangingPunct="1"/>
            <a:r>
              <a:rPr lang="fr-FR" dirty="0" smtClean="0"/>
              <a:t>SG Formule Essentielle (Action US et européenne, garantie à 90 % du capital)</a:t>
            </a:r>
          </a:p>
          <a:p>
            <a:pPr lvl="1" eaLnBrk="1" hangingPunct="1"/>
            <a:r>
              <a:rPr lang="fr-FR" dirty="0" smtClean="0"/>
              <a:t>SG Formule Durable (Action européenne respectant des critères ISR, garantie à 80 % du capital)</a:t>
            </a:r>
          </a:p>
          <a:p>
            <a:pPr lvl="1" eaLnBrk="1" hangingPunct="1"/>
            <a:r>
              <a:rPr lang="fr-FR" dirty="0" smtClean="0"/>
              <a:t>SG Formule Evolution (</a:t>
            </a:r>
            <a:r>
              <a:rPr lang="fr-FR" dirty="0" err="1" smtClean="0"/>
              <a:t>Eurostoxx</a:t>
            </a:r>
            <a:r>
              <a:rPr lang="fr-FR" dirty="0" smtClean="0"/>
              <a:t> 50, </a:t>
            </a:r>
            <a:r>
              <a:rPr lang="fr-FR" dirty="0" smtClean="0"/>
              <a:t>protection </a:t>
            </a:r>
            <a:r>
              <a:rPr lang="fr-FR" dirty="0" smtClean="0"/>
              <a:t>de son capital jusqu’à une baisse de – 40 %) </a:t>
            </a:r>
          </a:p>
        </p:txBody>
      </p:sp>
      <p:sp>
        <p:nvSpPr>
          <p:cNvPr id="4103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L’EPARGNE FINANCIERE ET LE MANDAT DE GESTION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Espace réservé de la date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DATE 02/02/2017</a:t>
            </a:r>
          </a:p>
        </p:txBody>
      </p:sp>
      <p:sp>
        <p:nvSpPr>
          <p:cNvPr id="5126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P.</a:t>
            </a:r>
            <a:fld id="{29312C91-4E05-4690-9B0E-D08636B271A0}" type="slidenum">
              <a:rPr lang="fr-FR">
                <a:latin typeface="Arial" charset="0"/>
              </a:rPr>
              <a:pPr/>
              <a:t>11</a:t>
            </a:fld>
            <a:endParaRPr lang="fr-FR">
              <a:latin typeface="Arial" charset="0"/>
            </a:endParaRPr>
          </a:p>
        </p:txBody>
      </p:sp>
      <p:sp>
        <p:nvSpPr>
          <p:cNvPr id="5127" name="Espace réservé du pied de page 5"/>
          <p:cNvSpPr>
            <a:spLocks noGrp="1"/>
          </p:cNvSpPr>
          <p:nvPr>
            <p:ph type="ftr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>
                <a:latin typeface="Arial" charset="0"/>
              </a:rPr>
              <a:t>C1  | </a:t>
            </a:r>
            <a:r>
              <a:rPr lang="fr-FR" dirty="0" smtClean="0">
                <a:latin typeface="Arial" charset="0"/>
              </a:rPr>
              <a:t>« QUELLES PERSPECTIVES BANCAIRES, PATRIMONIALES ET FISCALES EN SITUATION INTERNATIONALE »</a:t>
            </a:r>
            <a:endParaRPr lang="fr-FR" dirty="0">
              <a:latin typeface="Arial" charset="0"/>
            </a:endParaRPr>
          </a:p>
        </p:txBody>
      </p:sp>
      <p:sp>
        <p:nvSpPr>
          <p:cNvPr id="5128" name="Rectangle 114"/>
          <p:cNvSpPr>
            <a:spLocks noGrp="1" noChangeArrowheads="1"/>
          </p:cNvSpPr>
          <p:nvPr>
            <p:ph type="body" idx="1"/>
          </p:nvPr>
        </p:nvSpPr>
        <p:spPr>
          <a:xfrm>
            <a:off x="557213" y="1052513"/>
            <a:ext cx="8263259" cy="4897437"/>
          </a:xfrm>
        </p:spPr>
        <p:txBody>
          <a:bodyPr/>
          <a:lstStyle/>
          <a:p>
            <a:pPr eaLnBrk="1" hangingPunct="1"/>
            <a:r>
              <a:rPr lang="fr-FR" dirty="0" smtClean="0"/>
              <a:t>Mandat Alliage Gestion</a:t>
            </a:r>
          </a:p>
          <a:p>
            <a:pPr lvl="1" eaLnBrk="1" hangingPunct="1"/>
            <a:r>
              <a:rPr lang="fr-FR" dirty="0" smtClean="0"/>
              <a:t>Eligibilité</a:t>
            </a:r>
          </a:p>
          <a:p>
            <a:pPr lvl="2" eaLnBrk="1" hangingPunct="1"/>
            <a:r>
              <a:rPr lang="fr-FR" dirty="0" smtClean="0"/>
              <a:t>Compte-Titres/PEA à partir de 15 000 euros.</a:t>
            </a:r>
          </a:p>
          <a:p>
            <a:pPr lvl="2" eaLnBrk="1" hangingPunct="1"/>
            <a:r>
              <a:rPr lang="fr-FR" dirty="0" smtClean="0"/>
              <a:t>Assurance-vie : 30 000 euros</a:t>
            </a:r>
          </a:p>
          <a:p>
            <a:pPr lvl="1" eaLnBrk="1" hangingPunct="1"/>
            <a:r>
              <a:rPr lang="fr-FR" dirty="0" smtClean="0"/>
              <a:t>Profil de gestion </a:t>
            </a:r>
          </a:p>
          <a:p>
            <a:pPr lvl="3" eaLnBrk="1" hangingPunct="1"/>
            <a:r>
              <a:rPr lang="fr-FR" dirty="0" smtClean="0"/>
              <a:t>CTO/ PEA : 0-15, 40-70, 90-100, PEA</a:t>
            </a:r>
          </a:p>
          <a:p>
            <a:pPr lvl="3" eaLnBrk="1" hangingPunct="1"/>
            <a:r>
              <a:rPr lang="fr-FR" dirty="0" smtClean="0"/>
              <a:t>Assurance-vie : 25, 50, 75</a:t>
            </a:r>
          </a:p>
          <a:p>
            <a:pPr lvl="3" algn="ctr" eaLnBrk="1" hangingPunct="1">
              <a:buNone/>
            </a:pPr>
            <a:r>
              <a:rPr lang="fr-FR" sz="1400" dirty="0" smtClean="0"/>
              <a:t>Une gestion simple composée de 5 à 10 </a:t>
            </a:r>
            <a:r>
              <a:rPr lang="fr-FR" sz="1400" dirty="0" smtClean="0"/>
              <a:t>OPCVM</a:t>
            </a:r>
            <a:endParaRPr lang="fr-FR" sz="1400" dirty="0" smtClean="0"/>
          </a:p>
          <a:p>
            <a:pPr eaLnBrk="1" hangingPunct="1"/>
            <a:endParaRPr lang="fr-FR" dirty="0" smtClean="0"/>
          </a:p>
          <a:p>
            <a:pPr eaLnBrk="1" hangingPunct="1"/>
            <a:r>
              <a:rPr lang="fr-FR" dirty="0" smtClean="0"/>
              <a:t>Gestion sous Mandat (GSM)</a:t>
            </a:r>
          </a:p>
          <a:p>
            <a:pPr lvl="1" eaLnBrk="1" hangingPunct="1"/>
            <a:r>
              <a:rPr lang="fr-FR" dirty="0" smtClean="0"/>
              <a:t>Eligibilité </a:t>
            </a:r>
          </a:p>
          <a:p>
            <a:pPr lvl="2" eaLnBrk="1" hangingPunct="1"/>
            <a:r>
              <a:rPr lang="fr-FR" dirty="0" smtClean="0"/>
              <a:t>Compte-Titres/PEA à partir de 75 000 euros.</a:t>
            </a:r>
          </a:p>
          <a:p>
            <a:pPr lvl="2" eaLnBrk="1" hangingPunct="1"/>
            <a:r>
              <a:rPr lang="fr-FR" dirty="0" smtClean="0"/>
              <a:t>Assurance-vie : 100 000 euros d’UC.</a:t>
            </a:r>
          </a:p>
          <a:p>
            <a:pPr lvl="1" eaLnBrk="1" hangingPunct="1"/>
            <a:r>
              <a:rPr lang="fr-FR" dirty="0" smtClean="0"/>
              <a:t>Profil de gestion </a:t>
            </a:r>
          </a:p>
          <a:p>
            <a:pPr lvl="2" eaLnBrk="1" hangingPunct="1"/>
            <a:r>
              <a:rPr lang="fr-FR" dirty="0" smtClean="0"/>
              <a:t>Toutes enveloppes confondues : 0-30,30-70, 70-90, 90-100, PEA</a:t>
            </a:r>
          </a:p>
          <a:p>
            <a:pPr algn="ctr" eaLnBrk="1" hangingPunct="1">
              <a:buNone/>
            </a:pPr>
            <a:r>
              <a:rPr lang="fr-FR" sz="1400" b="0" dirty="0" smtClean="0"/>
              <a:t>Un accès au gérant et un </a:t>
            </a:r>
            <a:r>
              <a:rPr lang="fr-FR" sz="1400" b="0" dirty="0" err="1" smtClean="0"/>
              <a:t>reporting</a:t>
            </a:r>
            <a:r>
              <a:rPr lang="fr-FR" sz="1400" b="0" dirty="0" smtClean="0"/>
              <a:t> personnalisé</a:t>
            </a:r>
          </a:p>
        </p:txBody>
      </p:sp>
      <p:sp>
        <p:nvSpPr>
          <p:cNvPr id="5150" name="Rectangle 1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L’EPARGNE FINANCIERE ET LE MANDAT DE GESTION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Espace réservé de la date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DATE 02/02/2017</a:t>
            </a:r>
          </a:p>
        </p:txBody>
      </p:sp>
      <p:sp>
        <p:nvSpPr>
          <p:cNvPr id="6150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P.</a:t>
            </a:r>
            <a:fld id="{C962E8DB-08E8-4CE2-BFF1-EA74DD3FD479}" type="slidenum">
              <a:rPr lang="fr-FR">
                <a:latin typeface="Arial" charset="0"/>
              </a:rPr>
              <a:pPr/>
              <a:t>12</a:t>
            </a:fld>
            <a:endParaRPr lang="fr-FR">
              <a:latin typeface="Arial" charset="0"/>
            </a:endParaRPr>
          </a:p>
        </p:txBody>
      </p:sp>
      <p:sp>
        <p:nvSpPr>
          <p:cNvPr id="6151" name="Espace réservé du pied de page 5"/>
          <p:cNvSpPr>
            <a:spLocks noGrp="1"/>
          </p:cNvSpPr>
          <p:nvPr>
            <p:ph type="ftr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>
                <a:latin typeface="Arial" charset="0"/>
              </a:rPr>
              <a:t>C1  |  </a:t>
            </a:r>
            <a:r>
              <a:rPr lang="fr-FR" dirty="0" smtClean="0">
                <a:latin typeface="Arial" charset="0"/>
              </a:rPr>
              <a:t>« QUELLES PERSPECTIVES BANCAIRES, PATRIMONIALES ET FISCALES EN SITUATION INTERNATIONALE »</a:t>
            </a:r>
          </a:p>
          <a:p>
            <a:endParaRPr lang="fr-FR" dirty="0">
              <a:latin typeface="Arial" charset="0"/>
            </a:endParaRPr>
          </a:p>
        </p:txBody>
      </p:sp>
      <p:sp>
        <p:nvSpPr>
          <p:cNvPr id="6152" name="Rectangle 51"/>
          <p:cNvSpPr>
            <a:spLocks noGrp="1" noChangeArrowheads="1"/>
          </p:cNvSpPr>
          <p:nvPr>
            <p:ph type="body" idx="1"/>
          </p:nvPr>
        </p:nvSpPr>
        <p:spPr>
          <a:xfrm>
            <a:off x="557213" y="1052513"/>
            <a:ext cx="8263259" cy="4897437"/>
          </a:xfrm>
        </p:spPr>
        <p:txBody>
          <a:bodyPr/>
          <a:lstStyle/>
          <a:p>
            <a:pPr eaLnBrk="1" hangingPunct="1"/>
            <a:r>
              <a:rPr lang="fr-FR" dirty="0" smtClean="0"/>
              <a:t>Il nous est possible de financer un client non-résident sous certaines conditions</a:t>
            </a:r>
          </a:p>
          <a:p>
            <a:pPr lvl="1" eaLnBrk="1" hangingPunct="1"/>
            <a:r>
              <a:rPr lang="fr-FR" dirty="0" smtClean="0"/>
              <a:t>Un apport minimum de 30 % (hors frais de notaire)</a:t>
            </a:r>
          </a:p>
          <a:p>
            <a:pPr lvl="1" eaLnBrk="1" hangingPunct="1"/>
            <a:r>
              <a:rPr lang="fr-FR" dirty="0" smtClean="0"/>
              <a:t>Nantissement de 24 mensualités de prêt</a:t>
            </a:r>
          </a:p>
          <a:p>
            <a:pPr lvl="1" eaLnBrk="1" hangingPunct="1"/>
            <a:r>
              <a:rPr lang="fr-FR" dirty="0" smtClean="0"/>
              <a:t>Garantie réelle (Hypothèque, nantissement d’un contrat d’assurance-vie ou d’un portefeuille de titres)</a:t>
            </a:r>
          </a:p>
          <a:p>
            <a:pPr lvl="1" eaLnBrk="1" hangingPunct="1"/>
            <a:endParaRPr lang="fr-FR" dirty="0" smtClean="0"/>
          </a:p>
          <a:p>
            <a:pPr lvl="1" algn="ctr" eaLnBrk="1" hangingPunct="1">
              <a:buNone/>
            </a:pPr>
            <a:r>
              <a:rPr lang="fr-FR" b="1" dirty="0" smtClean="0"/>
              <a:t>Attention</a:t>
            </a:r>
            <a:r>
              <a:rPr lang="fr-FR" dirty="0" smtClean="0"/>
              <a:t> : il n’est pas possible de financer un bien à l’étranger sans avoir une garantie réelle en France. </a:t>
            </a:r>
          </a:p>
          <a:p>
            <a:pPr lvl="1" algn="ctr" eaLnBrk="1" hangingPunct="1">
              <a:buNone/>
            </a:pPr>
            <a:endParaRPr lang="fr-FR" dirty="0" smtClean="0"/>
          </a:p>
          <a:p>
            <a:pPr eaLnBrk="1" hangingPunct="1"/>
            <a:r>
              <a:rPr lang="fr-FR" dirty="0" smtClean="0"/>
              <a:t>Notre filiale immobilière : </a:t>
            </a:r>
            <a:r>
              <a:rPr lang="fr-FR" dirty="0" err="1" smtClean="0"/>
              <a:t>Primaxia</a:t>
            </a:r>
            <a:endParaRPr lang="fr-FR" dirty="0" smtClean="0"/>
          </a:p>
          <a:p>
            <a:pPr lvl="1" eaLnBrk="1" hangingPunct="1"/>
            <a:r>
              <a:rPr lang="fr-FR" dirty="0" smtClean="0"/>
              <a:t>Présentation d’une offre de biens neufs sur  la région parisienne et les grandes villes de Province.</a:t>
            </a:r>
          </a:p>
          <a:p>
            <a:pPr lvl="1" eaLnBrk="1" hangingPunct="1"/>
            <a:r>
              <a:rPr lang="fr-FR" dirty="0" smtClean="0"/>
              <a:t>Partenariats pour la gestion locative (</a:t>
            </a:r>
            <a:r>
              <a:rPr lang="fr-FR" dirty="0" err="1" smtClean="0"/>
              <a:t>Foncia</a:t>
            </a:r>
            <a:r>
              <a:rPr lang="fr-FR" dirty="0" smtClean="0"/>
              <a:t>, </a:t>
            </a:r>
            <a:r>
              <a:rPr lang="fr-FR" dirty="0" err="1" smtClean="0"/>
              <a:t>etc</a:t>
            </a:r>
            <a:r>
              <a:rPr lang="fr-FR" dirty="0" smtClean="0"/>
              <a:t>)</a:t>
            </a:r>
          </a:p>
          <a:p>
            <a:pPr lvl="1" eaLnBrk="1" hangingPunct="1"/>
            <a:r>
              <a:rPr lang="fr-FR" dirty="0" smtClean="0"/>
              <a:t>Assurance du bien et contre les loyers impayés</a:t>
            </a:r>
          </a:p>
          <a:p>
            <a:pPr lvl="1" eaLnBrk="1" hangingPunct="1"/>
            <a:endParaRPr lang="fr-FR" dirty="0" smtClean="0"/>
          </a:p>
          <a:p>
            <a:pPr lvl="1" algn="ctr" eaLnBrk="1" hangingPunct="1">
              <a:buNone/>
            </a:pPr>
            <a:r>
              <a:rPr lang="fr-FR" b="1" dirty="0" smtClean="0"/>
              <a:t>Avantages</a:t>
            </a:r>
            <a:r>
              <a:rPr lang="fr-FR" dirty="0" smtClean="0"/>
              <a:t> : l’expatrié dispose d’un seul et même interlocuteur pour l’ensemble de son projet immobilier ; la Société Générale.</a:t>
            </a:r>
          </a:p>
          <a:p>
            <a:pPr lvl="3" eaLnBrk="1" hangingPunct="1">
              <a:buNone/>
            </a:pPr>
            <a:endParaRPr lang="fr-FR" dirty="0" smtClean="0"/>
          </a:p>
        </p:txBody>
      </p:sp>
      <p:sp>
        <p:nvSpPr>
          <p:cNvPr id="6153" name="Rectangle 5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Notre offre de financement immobilier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02/02/2017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PETIT-DEJEUNER CONFERENCE CLIENTELE EXPATRIEE / NON-RESIDENTE</a:t>
            </a:r>
            <a:br>
              <a:rPr lang="fr-FR" dirty="0" smtClean="0"/>
            </a:br>
            <a:r>
              <a:rPr lang="fr-FR" sz="2000" dirty="0" smtClean="0">
                <a:solidFill>
                  <a:srgbClr val="000000"/>
                </a:solidFill>
              </a:rPr>
              <a:t>« QUELLES PERSEPECTIVES BANCAIRES, PATRIMONIALES ET FISCALES EN SITUATION INTERNATIONNALE »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FR" dirty="0" smtClean="0"/>
              <a:t>DEC Paris Champs Elysées - 03330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gray">
          <a:xfrm>
            <a:off x="574675" y="128588"/>
            <a:ext cx="3925888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pPr algn="r"/>
            <a:r>
              <a:rPr lang="fr-FR" sz="1100" b="1"/>
              <a:t>C1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a date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02/02/2017</a:t>
            </a:r>
          </a:p>
        </p:txBody>
      </p:sp>
      <p:sp>
        <p:nvSpPr>
          <p:cNvPr id="16387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P.</a:t>
            </a:r>
            <a:fld id="{A8ADF02B-BAE4-41C4-9202-7C9B268C74AE}" type="slidenum">
              <a:rPr lang="fr-FR">
                <a:latin typeface="Arial" charset="0"/>
              </a:rPr>
              <a:pPr/>
              <a:t>3</a:t>
            </a:fld>
            <a:endParaRPr lang="fr-FR">
              <a:latin typeface="Arial" charset="0"/>
            </a:endParaRPr>
          </a:p>
        </p:txBody>
      </p:sp>
      <p:sp>
        <p:nvSpPr>
          <p:cNvPr id="16388" name="Espace réservé du pied de page 5"/>
          <p:cNvSpPr>
            <a:spLocks noGrp="1"/>
          </p:cNvSpPr>
          <p:nvPr>
            <p:ph type="ftr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>
                <a:latin typeface="Arial" charset="0"/>
              </a:rPr>
              <a:t>C1  |  </a:t>
            </a:r>
            <a:r>
              <a:rPr lang="fr-FR" dirty="0" smtClean="0">
                <a:latin typeface="Arial" charset="0"/>
              </a:rPr>
              <a:t>« QUELLES PERSPECTIVES BANCAIRES, PATRIMONIALES ET FISCALES EN SITUATION INTERNATIONALE »</a:t>
            </a:r>
            <a:endParaRPr lang="fr-FR" dirty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INTERVENANTS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FRANCOIS Loïc, Conseiller en Gestion de Patrimoine (Non-résidents), </a:t>
            </a:r>
            <a:r>
              <a:rPr lang="fr-FR" sz="1400" dirty="0" smtClean="0"/>
              <a:t>Agence Paris Madeleine</a:t>
            </a:r>
          </a:p>
          <a:p>
            <a:pPr eaLnBrk="1" hangingPunct="1"/>
            <a:endParaRPr lang="fr-FR" dirty="0" smtClean="0"/>
          </a:p>
          <a:p>
            <a:pPr eaLnBrk="1" hangingPunct="1"/>
            <a:r>
              <a:rPr lang="fr-FR" dirty="0" smtClean="0"/>
              <a:t>CALS Gauthier, Conseiller Banque Privée (Non-résidents), </a:t>
            </a:r>
            <a:r>
              <a:rPr lang="fr-FR" sz="1400" dirty="0" smtClean="0"/>
              <a:t>DEC Paris Champs-Elysées</a:t>
            </a:r>
          </a:p>
          <a:p>
            <a:pPr eaLnBrk="1" hangingPunct="1"/>
            <a:endParaRPr lang="fr-FR" dirty="0" smtClean="0"/>
          </a:p>
          <a:p>
            <a:pPr eaLnBrk="1" hangingPunct="1"/>
            <a:endParaRPr lang="fr-FR" dirty="0" smtClean="0"/>
          </a:p>
          <a:p>
            <a:pPr eaLnBrk="1" hangingPunct="1"/>
            <a:r>
              <a:rPr lang="fr-FR" dirty="0" smtClean="0"/>
              <a:t>LAMOURE Julie, </a:t>
            </a:r>
            <a:r>
              <a:rPr lang="fr-FR" dirty="0" smtClean="0"/>
              <a:t>Avocat </a:t>
            </a:r>
            <a:r>
              <a:rPr lang="fr-FR" dirty="0" smtClean="0"/>
              <a:t>A</a:t>
            </a:r>
            <a:r>
              <a:rPr lang="fr-FR" dirty="0" smtClean="0"/>
              <a:t>ssocié </a:t>
            </a:r>
            <a:r>
              <a:rPr lang="fr-FR" dirty="0" smtClean="0"/>
              <a:t>du Cabinet DIXIT CAUSA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a date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02/02/2017</a:t>
            </a:r>
          </a:p>
        </p:txBody>
      </p:sp>
      <p:sp>
        <p:nvSpPr>
          <p:cNvPr id="17411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P.</a:t>
            </a:r>
            <a:fld id="{A2F9B848-B4FF-42A3-A3C7-5FB093629B60}" type="slidenum">
              <a:rPr lang="fr-FR">
                <a:latin typeface="Arial" charset="0"/>
              </a:rPr>
              <a:pPr/>
              <a:t>4</a:t>
            </a:fld>
            <a:endParaRPr lang="fr-FR">
              <a:latin typeface="Arial" charset="0"/>
            </a:endParaRPr>
          </a:p>
        </p:txBody>
      </p:sp>
      <p:sp>
        <p:nvSpPr>
          <p:cNvPr id="17412" name="Espace réservé du pied de page 5"/>
          <p:cNvSpPr>
            <a:spLocks noGrp="1"/>
          </p:cNvSpPr>
          <p:nvPr>
            <p:ph type="ftr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>
                <a:latin typeface="Arial" charset="0"/>
              </a:rPr>
              <a:t>C1  | </a:t>
            </a:r>
            <a:r>
              <a:rPr lang="fr-FR" dirty="0" smtClean="0">
                <a:latin typeface="Arial" charset="0"/>
              </a:rPr>
              <a:t>  </a:t>
            </a:r>
            <a:r>
              <a:rPr lang="fr-FR" dirty="0">
                <a:latin typeface="Arial" charset="0"/>
              </a:rPr>
              <a:t>« QUELLES PERSPECTIVES BANCAIRES, PATRIMONIALES ET FISCALES EN SITUATION INTERNATIONALE</a:t>
            </a: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SOMMAIRE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b="0" dirty="0" smtClean="0"/>
              <a:t>CHAPITRE 01</a:t>
            </a:r>
            <a:r>
              <a:rPr lang="fr-FR" dirty="0" smtClean="0"/>
              <a:t>_</a:t>
            </a:r>
            <a:r>
              <a:rPr lang="fr-FR" b="0" dirty="0" smtClean="0"/>
              <a:t> </a:t>
            </a:r>
            <a:r>
              <a:rPr lang="fr-FR" dirty="0" smtClean="0"/>
              <a:t>LE </a:t>
            </a:r>
            <a:r>
              <a:rPr lang="fr-FR" dirty="0" smtClean="0"/>
              <a:t>DISPOSITIF D’ACCUEIL DE LA CLIENTELE EXPATRIEE ET NON-RESIDENTE DE LA SOCIETE GENERALE</a:t>
            </a:r>
          </a:p>
          <a:p>
            <a:pPr lvl="1" eaLnBrk="1" hangingPunct="1"/>
            <a:r>
              <a:rPr lang="fr-FR" dirty="0" smtClean="0"/>
              <a:t>A. LE DISPOSITF EN FRANCE</a:t>
            </a:r>
          </a:p>
          <a:p>
            <a:pPr lvl="1" eaLnBrk="1" hangingPunct="1"/>
            <a:r>
              <a:rPr lang="fr-FR" dirty="0" smtClean="0"/>
              <a:t>B. LES IMPLANTATIONS A L’ETRANGER (IBFS)</a:t>
            </a:r>
          </a:p>
          <a:p>
            <a:pPr eaLnBrk="1" hangingPunct="1"/>
            <a:r>
              <a:rPr lang="fr-FR" b="0" dirty="0" smtClean="0"/>
              <a:t>CHAPITRE 02</a:t>
            </a:r>
            <a:r>
              <a:rPr lang="fr-FR" dirty="0" smtClean="0"/>
              <a:t>_</a:t>
            </a:r>
            <a:r>
              <a:rPr lang="fr-FR" b="0" dirty="0" smtClean="0"/>
              <a:t> </a:t>
            </a:r>
            <a:r>
              <a:rPr lang="fr-FR" dirty="0" smtClean="0"/>
              <a:t>LES </a:t>
            </a:r>
            <a:r>
              <a:rPr lang="fr-FR" dirty="0" smtClean="0"/>
              <a:t>OUTILS POUR GERER SON PATRIMOINE A DISTANCE</a:t>
            </a:r>
          </a:p>
          <a:p>
            <a:pPr lvl="1" eaLnBrk="1" hangingPunct="1"/>
            <a:r>
              <a:rPr lang="fr-FR" dirty="0" smtClean="0"/>
              <a:t>A. LES COMPTES ET PLACEMENTS QUE JE PEUX CONSERVER</a:t>
            </a:r>
          </a:p>
          <a:p>
            <a:pPr lvl="1" eaLnBrk="1" hangingPunct="1"/>
            <a:r>
              <a:rPr lang="fr-FR" dirty="0" smtClean="0"/>
              <a:t>B. L’EPARGNE FINANCIERE ET LE MANDAT DE GESTION</a:t>
            </a:r>
          </a:p>
          <a:p>
            <a:pPr lvl="1" eaLnBrk="1" hangingPunct="1"/>
            <a:r>
              <a:rPr lang="fr-FR" dirty="0" smtClean="0"/>
              <a:t>C. NOTRE OFFRE DE FINANCEMENT IMMOBILIER</a:t>
            </a:r>
          </a:p>
          <a:p>
            <a:pPr eaLnBrk="1" hangingPunct="1"/>
            <a:r>
              <a:rPr lang="fr-FR" b="0" dirty="0" smtClean="0"/>
              <a:t>CHAPITRE </a:t>
            </a:r>
            <a:r>
              <a:rPr lang="fr-FR" dirty="0" smtClean="0"/>
              <a:t>03_QUELLES FISCALITES SUR LES REVENUS DE MON PATRIMOINE FRANCAIS LORSQUE JE RESIDE A L’ETRANGER ?</a:t>
            </a:r>
          </a:p>
          <a:p>
            <a:pPr lvl="1" eaLnBrk="1" hangingPunct="1"/>
            <a:r>
              <a:rPr lang="fr-FR" dirty="0" smtClean="0"/>
              <a:t>A. LES REGLES GENERALES D’IMPOSITION POUR LES NON-RESIDENTS</a:t>
            </a:r>
          </a:p>
          <a:p>
            <a:pPr lvl="1" eaLnBrk="1" hangingPunct="1"/>
            <a:r>
              <a:rPr lang="fr-FR" dirty="0" smtClean="0"/>
              <a:t>B. LES REVENUS FONCIERS ET PLUS-VALUES IMMOBILIERES</a:t>
            </a:r>
          </a:p>
          <a:p>
            <a:pPr lvl="1" eaLnBrk="1" hangingPunct="1"/>
            <a:r>
              <a:rPr lang="fr-FR" dirty="0" smtClean="0"/>
              <a:t>C. LES REVENUS DE CAPITAUX MOBILIERS</a:t>
            </a:r>
          </a:p>
          <a:p>
            <a:pPr lvl="1" eaLnBrk="1" hangingPunct="1"/>
            <a:r>
              <a:rPr lang="fr-FR" dirty="0" smtClean="0"/>
              <a:t>D. LES PRELEVEMENTS SOCIAUX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a date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02/02/2017</a:t>
            </a:r>
          </a:p>
        </p:txBody>
      </p:sp>
      <p:sp>
        <p:nvSpPr>
          <p:cNvPr id="1843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P.</a:t>
            </a:r>
            <a:fld id="{1A028A10-018D-4FA6-BEBA-0B813E92BE54}" type="slidenum">
              <a:rPr lang="fr-FR">
                <a:latin typeface="Arial" charset="0"/>
              </a:rPr>
              <a:pPr/>
              <a:t>5</a:t>
            </a:fld>
            <a:endParaRPr lang="fr-FR">
              <a:latin typeface="Arial" charset="0"/>
            </a:endParaRPr>
          </a:p>
        </p:txBody>
      </p:sp>
      <p:sp>
        <p:nvSpPr>
          <p:cNvPr id="18436" name="Espace réservé du pied de page 5"/>
          <p:cNvSpPr>
            <a:spLocks noGrp="1"/>
          </p:cNvSpPr>
          <p:nvPr>
            <p:ph type="ftr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latin typeface="Arial" charset="0"/>
              </a:rPr>
              <a:t>C1 |  </a:t>
            </a:r>
            <a:r>
              <a:rPr lang="fr-FR" dirty="0">
                <a:latin typeface="Arial" charset="0"/>
              </a:rPr>
              <a:t>« QUELLES PERSPECTIVES BANCAIRES, PATRIMONIALES ET FISCALES EN SITUATION </a:t>
            </a:r>
            <a:r>
              <a:rPr lang="fr-FR" dirty="0" smtClean="0">
                <a:latin typeface="Arial" charset="0"/>
              </a:rPr>
              <a:t>INTERNATIONALE »</a:t>
            </a:r>
            <a:endParaRPr lang="fr-FR" dirty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CHAPITRE 01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LE DISPOSITIF D’ACCUEIL DE LA CLIENTELE EXPATRIEE ET NON-RESIDENTE DE LA SOCIETE </a:t>
            </a:r>
            <a:r>
              <a:rPr lang="fr-FR" dirty="0" smtClean="0"/>
              <a:t>GENERALE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a date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02/02/2017</a:t>
            </a:r>
          </a:p>
        </p:txBody>
      </p:sp>
      <p:sp>
        <p:nvSpPr>
          <p:cNvPr id="19459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P.</a:t>
            </a:r>
            <a:fld id="{F5AA7CC7-859E-4123-A2F4-8BD8072AA2D9}" type="slidenum">
              <a:rPr lang="fr-FR">
                <a:latin typeface="Arial" charset="0"/>
              </a:rPr>
              <a:pPr/>
              <a:t>6</a:t>
            </a:fld>
            <a:endParaRPr lang="fr-FR">
              <a:latin typeface="Arial" charset="0"/>
            </a:endParaRPr>
          </a:p>
        </p:txBody>
      </p:sp>
      <p:sp>
        <p:nvSpPr>
          <p:cNvPr id="19460" name="Espace réservé du pied de page 5"/>
          <p:cNvSpPr>
            <a:spLocks noGrp="1"/>
          </p:cNvSpPr>
          <p:nvPr>
            <p:ph type="ftr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>
                <a:latin typeface="Arial" charset="0"/>
              </a:rPr>
              <a:t>C1  | </a:t>
            </a:r>
            <a:r>
              <a:rPr lang="fr-FR" dirty="0" smtClean="0">
                <a:latin typeface="Arial" charset="0"/>
              </a:rPr>
              <a:t> </a:t>
            </a:r>
            <a:r>
              <a:rPr lang="fr-FR" dirty="0">
                <a:latin typeface="Arial" charset="0"/>
              </a:rPr>
              <a:t>« QUELLES PERSPECTIVES BANCAIRES, PATRIMONIALES ET FISCALES EN SITUATION </a:t>
            </a:r>
            <a:r>
              <a:rPr lang="fr-FR" dirty="0" smtClean="0">
                <a:latin typeface="Arial" charset="0"/>
              </a:rPr>
              <a:t>INTERNATIONALE »</a:t>
            </a:r>
            <a:endParaRPr lang="fr-FR" dirty="0">
              <a:latin typeface="Arial" charset="0"/>
            </a:endParaRP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Agence Paris Champs Elysées</a:t>
            </a:r>
          </a:p>
          <a:p>
            <a:pPr lvl="2" eaLnBrk="1" hangingPunct="1"/>
            <a:r>
              <a:rPr lang="fr-FR" sz="1600" dirty="0" smtClean="0"/>
              <a:t>4</a:t>
            </a:r>
            <a:r>
              <a:rPr lang="fr-FR" sz="1600" dirty="0" smtClean="0"/>
              <a:t> </a:t>
            </a:r>
            <a:r>
              <a:rPr lang="fr-FR" sz="1600" dirty="0" smtClean="0"/>
              <a:t>Conseillers non-résidents</a:t>
            </a:r>
          </a:p>
          <a:p>
            <a:pPr lvl="2" eaLnBrk="1" hangingPunct="1"/>
            <a:r>
              <a:rPr lang="fr-FR" sz="1600" dirty="0" smtClean="0"/>
              <a:t>1 Conseiller en Gestion de Patrimoine</a:t>
            </a:r>
          </a:p>
          <a:p>
            <a:pPr lvl="2" eaLnBrk="1" hangingPunct="1"/>
            <a:r>
              <a:rPr lang="fr-FR" sz="1600" dirty="0" smtClean="0"/>
              <a:t>Un étage dédié à cette clientèle dans l’agence </a:t>
            </a:r>
            <a:endParaRPr lang="fr-FR" dirty="0" smtClean="0"/>
          </a:p>
          <a:p>
            <a:pPr eaLnBrk="1" hangingPunct="1"/>
            <a:endParaRPr lang="fr-FR" dirty="0" smtClean="0"/>
          </a:p>
          <a:p>
            <a:pPr eaLnBrk="1" hangingPunct="1"/>
            <a:r>
              <a:rPr lang="fr-FR" dirty="0" smtClean="0"/>
              <a:t>Agence Paris Madeleine</a:t>
            </a:r>
          </a:p>
          <a:p>
            <a:pPr lvl="1" eaLnBrk="1" hangingPunct="1"/>
            <a:r>
              <a:rPr lang="fr-FR" sz="1600" dirty="0" smtClean="0"/>
              <a:t>3 Conseillers non-résidents</a:t>
            </a:r>
          </a:p>
          <a:p>
            <a:pPr lvl="1" eaLnBrk="1" hangingPunct="1"/>
            <a:r>
              <a:rPr lang="fr-FR" sz="1600" dirty="0" smtClean="0"/>
              <a:t>1 Conseiller en Gestion de Patrimoine </a:t>
            </a:r>
          </a:p>
          <a:p>
            <a:pPr lvl="1" eaLnBrk="1" hangingPunct="1"/>
            <a:r>
              <a:rPr lang="fr-FR" sz="1600" dirty="0" smtClean="0"/>
              <a:t>Un corner dédié dans l’agence</a:t>
            </a:r>
          </a:p>
          <a:p>
            <a:pPr lvl="1" eaLnBrk="1" hangingPunct="1"/>
            <a:endParaRPr lang="fr-FR" sz="1600" dirty="0" smtClean="0"/>
          </a:p>
          <a:p>
            <a:pPr lvl="1" eaLnBrk="1" hangingPunct="1"/>
            <a:r>
              <a:rPr lang="fr-FR" sz="1600" dirty="0" smtClean="0"/>
              <a:t>L’ensemble accompagné par un Conseiller Banque Privée</a:t>
            </a:r>
          </a:p>
        </p:txBody>
      </p:sp>
      <p:sp>
        <p:nvSpPr>
          <p:cNvPr id="1946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Un dispositif actif sur la DEC de Paris Champs Elysées</a:t>
            </a:r>
            <a:br>
              <a:rPr lang="fr-FR" dirty="0" smtClean="0"/>
            </a:b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Espace réservé de la date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02/02/2017</a:t>
            </a:r>
          </a:p>
        </p:txBody>
      </p:sp>
      <p:sp>
        <p:nvSpPr>
          <p:cNvPr id="1028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P.</a:t>
            </a:r>
            <a:fld id="{75555D99-F6CB-4EB5-BE02-A9CD91F879B6}" type="slidenum">
              <a:rPr lang="fr-FR">
                <a:latin typeface="Arial" charset="0"/>
              </a:rPr>
              <a:pPr/>
              <a:t>7</a:t>
            </a:fld>
            <a:endParaRPr lang="fr-FR">
              <a:latin typeface="Arial" charset="0"/>
            </a:endParaRPr>
          </a:p>
        </p:txBody>
      </p:sp>
      <p:sp>
        <p:nvSpPr>
          <p:cNvPr id="1029" name="Espace réservé du pied de page 5"/>
          <p:cNvSpPr>
            <a:spLocks noGrp="1"/>
          </p:cNvSpPr>
          <p:nvPr>
            <p:ph type="ftr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>
                <a:latin typeface="Arial" charset="0"/>
              </a:rPr>
              <a:t>C1 |  « QUELLES PERSPECTIVES BANCAIRES, PATRIMONIALES ET FISCALES EN SITUATION </a:t>
            </a:r>
            <a:r>
              <a:rPr lang="fr-FR" dirty="0" smtClean="0">
                <a:latin typeface="Arial" charset="0"/>
              </a:rPr>
              <a:t>INTERNATIONALE »</a:t>
            </a:r>
            <a:endParaRPr lang="fr-FR" dirty="0">
              <a:latin typeface="Arial" charset="0"/>
            </a:endParaRPr>
          </a:p>
        </p:txBody>
      </p:sp>
      <p:sp>
        <p:nvSpPr>
          <p:cNvPr id="1031" name="Line 53"/>
          <p:cNvSpPr>
            <a:spLocks noChangeShapeType="1"/>
          </p:cNvSpPr>
          <p:nvPr/>
        </p:nvSpPr>
        <p:spPr bwMode="gray">
          <a:xfrm>
            <a:off x="6805613" y="2911475"/>
            <a:ext cx="863600" cy="0"/>
          </a:xfrm>
          <a:prstGeom prst="line">
            <a:avLst/>
          </a:prstGeom>
          <a:noFill/>
          <a:ln w="1270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2" name="Rectangle 54"/>
          <p:cNvSpPr>
            <a:spLocks noGrp="1" noChangeArrowheads="1"/>
          </p:cNvSpPr>
          <p:nvPr>
            <p:ph type="body" idx="1"/>
          </p:nvPr>
        </p:nvSpPr>
        <p:spPr>
          <a:xfrm>
            <a:off x="557213" y="1052513"/>
            <a:ext cx="8191251" cy="4897437"/>
          </a:xfrm>
        </p:spPr>
        <p:txBody>
          <a:bodyPr/>
          <a:lstStyle/>
          <a:p>
            <a:pPr eaLnBrk="1" hangingPunct="1"/>
            <a:r>
              <a:rPr lang="fr-FR" dirty="0" smtClean="0"/>
              <a:t>Une présence à travers le monde</a:t>
            </a:r>
          </a:p>
          <a:p>
            <a:pPr lvl="2" eaLnBrk="1" hangingPunct="1"/>
            <a:endParaRPr lang="fr-FR" dirty="0" smtClean="0"/>
          </a:p>
          <a:p>
            <a:pPr lvl="3" eaLnBrk="1" hangingPunct="1">
              <a:buNone/>
            </a:pPr>
            <a:endParaRPr lang="fr-FR" dirty="0" smtClean="0"/>
          </a:p>
        </p:txBody>
      </p:sp>
      <p:sp>
        <p:nvSpPr>
          <p:cNvPr id="1033" name="Rectangle 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LES IMPLANTATIONS IBFS</a:t>
            </a:r>
          </a:p>
        </p:txBody>
      </p:sp>
      <p:pic>
        <p:nvPicPr>
          <p:cNvPr id="8" name="Picture 2" descr="C:\Users\A391632\Desktop\PREZ PPT GROUPE 2015\carte presentation SG HD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2165099"/>
            <a:ext cx="6642686" cy="34961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539552" y="134076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Notre réseau de banques à l'international et de crédit à la consommation, fort de 73 000 collaborateurs assurant une présence dans 52 pays, sert plus de 32 millions de clients particuliers, professionnels, institutionnels, entreprises et associations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0" y="5877272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u="sng" dirty="0" smtClean="0">
                <a:hlinkClick r:id="rId4"/>
              </a:rPr>
              <a:t>https://www.societegenerale.com/fr/connaitre-notre-entreprise/metiers/carte-des-implantations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a date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02/02/2017</a:t>
            </a:r>
          </a:p>
        </p:txBody>
      </p:sp>
      <p:sp>
        <p:nvSpPr>
          <p:cNvPr id="1843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P.</a:t>
            </a:r>
            <a:fld id="{1A028A10-018D-4FA6-BEBA-0B813E92BE54}" type="slidenum">
              <a:rPr lang="fr-FR">
                <a:latin typeface="Arial" charset="0"/>
              </a:rPr>
              <a:pPr/>
              <a:t>8</a:t>
            </a:fld>
            <a:endParaRPr lang="fr-FR">
              <a:latin typeface="Arial" charset="0"/>
            </a:endParaRPr>
          </a:p>
        </p:txBody>
      </p:sp>
      <p:sp>
        <p:nvSpPr>
          <p:cNvPr id="18436" name="Espace réservé du pied de page 5"/>
          <p:cNvSpPr>
            <a:spLocks noGrp="1"/>
          </p:cNvSpPr>
          <p:nvPr>
            <p:ph type="ftr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latin typeface="Arial" charset="0"/>
              </a:rPr>
              <a:t>C1 |  </a:t>
            </a:r>
            <a:r>
              <a:rPr lang="fr-FR" dirty="0">
                <a:latin typeface="Arial" charset="0"/>
              </a:rPr>
              <a:t>« QUELLES PERSPECTIVES BANCAIRES, PATRIMONIALES ET FISCALES EN SITUATION </a:t>
            </a:r>
            <a:r>
              <a:rPr lang="fr-FR" dirty="0" smtClean="0">
                <a:latin typeface="Arial" charset="0"/>
              </a:rPr>
              <a:t>INTERNATIONALE »</a:t>
            </a:r>
            <a:endParaRPr lang="fr-FR" dirty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CHAPITRE 02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LES OUTILS POUR GERER SON PATRIMOINE A DISTANCE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e la date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02/02/2017</a:t>
            </a:r>
          </a:p>
        </p:txBody>
      </p:sp>
      <p:sp>
        <p:nvSpPr>
          <p:cNvPr id="3076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>
                <a:latin typeface="Arial" charset="0"/>
              </a:rPr>
              <a:t>P.</a:t>
            </a:r>
            <a:fld id="{8E4F0F6E-0EA4-4A0F-B6FF-83005381BD63}" type="slidenum">
              <a:rPr lang="fr-FR">
                <a:latin typeface="Arial" charset="0"/>
              </a:rPr>
              <a:pPr/>
              <a:t>9</a:t>
            </a:fld>
            <a:endParaRPr lang="fr-FR">
              <a:latin typeface="Arial" charset="0"/>
            </a:endParaRPr>
          </a:p>
        </p:txBody>
      </p:sp>
      <p:sp>
        <p:nvSpPr>
          <p:cNvPr id="3077" name="Espace réservé du pied de page 5"/>
          <p:cNvSpPr>
            <a:spLocks noGrp="1"/>
          </p:cNvSpPr>
          <p:nvPr>
            <p:ph type="ftr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fr-FR" dirty="0">
                <a:latin typeface="Arial" charset="0"/>
              </a:rPr>
              <a:t>C1 |  « QUELLES PERSPECTIVES BANCAIRES, PATRIMONIALES ET FISCALES EN SITUATION </a:t>
            </a:r>
            <a:r>
              <a:rPr lang="fr-FR" dirty="0" smtClean="0">
                <a:latin typeface="Arial" charset="0"/>
              </a:rPr>
              <a:t>INTERNATIONALE »</a:t>
            </a:r>
            <a:endParaRPr lang="fr-FR" dirty="0">
              <a:latin typeface="Arial" charset="0"/>
            </a:endParaRPr>
          </a:p>
        </p:txBody>
      </p:sp>
      <p:sp>
        <p:nvSpPr>
          <p:cNvPr id="3080" name="Rectangle 12"/>
          <p:cNvSpPr>
            <a:spLocks noChangeArrowheads="1"/>
          </p:cNvSpPr>
          <p:nvPr/>
        </p:nvSpPr>
        <p:spPr bwMode="gray">
          <a:xfrm>
            <a:off x="7143750" y="2368550"/>
            <a:ext cx="2873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fr-FR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081" name="Rectangle 13"/>
          <p:cNvSpPr>
            <a:spLocks noChangeArrowheads="1"/>
          </p:cNvSpPr>
          <p:nvPr/>
        </p:nvSpPr>
        <p:spPr bwMode="gray">
          <a:xfrm>
            <a:off x="5308600" y="2233613"/>
            <a:ext cx="2873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fr-FR" b="1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082" name="Rectangle 14"/>
          <p:cNvSpPr>
            <a:spLocks noChangeArrowheads="1"/>
          </p:cNvSpPr>
          <p:nvPr/>
        </p:nvSpPr>
        <p:spPr bwMode="gray">
          <a:xfrm>
            <a:off x="5897563" y="1450975"/>
            <a:ext cx="2873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fr-FR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083" name="Rectangle 15"/>
          <p:cNvSpPr>
            <a:spLocks noChangeArrowheads="1"/>
          </p:cNvSpPr>
          <p:nvPr/>
        </p:nvSpPr>
        <p:spPr bwMode="gray">
          <a:xfrm>
            <a:off x="6118225" y="1412875"/>
            <a:ext cx="2873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fr-FR" b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084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557213" y="1052513"/>
            <a:ext cx="8407275" cy="4897437"/>
          </a:xfrm>
        </p:spPr>
        <p:txBody>
          <a:bodyPr/>
          <a:lstStyle/>
          <a:p>
            <a:pPr eaLnBrk="1" hangingPunct="1"/>
            <a:r>
              <a:rPr lang="fr-FR" dirty="0" smtClean="0"/>
              <a:t>Epargne bilancielle</a:t>
            </a:r>
          </a:p>
          <a:p>
            <a:pPr lvl="1" eaLnBrk="1" hangingPunct="1"/>
            <a:r>
              <a:rPr lang="fr-FR" b="1" dirty="0" smtClean="0"/>
              <a:t>Livret A </a:t>
            </a:r>
            <a:r>
              <a:rPr lang="fr-FR" dirty="0" smtClean="0"/>
              <a:t>: possibilité de l’ouvrir ou de le conserver lorsque l’on devient non-résident.</a:t>
            </a:r>
          </a:p>
          <a:p>
            <a:pPr lvl="1" eaLnBrk="1" hangingPunct="1"/>
            <a:r>
              <a:rPr lang="fr-FR" b="1" dirty="0" smtClean="0"/>
              <a:t>Livret de Développement Durable (LDD) </a:t>
            </a:r>
            <a:r>
              <a:rPr lang="fr-FR" dirty="0" smtClean="0"/>
              <a:t>: possibilité de le conserver si il a été ouvert avant son départ , mais il est impossible d’en ouvrir un lorsque l’on est non-résident.</a:t>
            </a:r>
          </a:p>
          <a:p>
            <a:pPr lvl="1" eaLnBrk="1" hangingPunct="1">
              <a:buNone/>
            </a:pPr>
            <a:endParaRPr lang="fr-FR" dirty="0" smtClean="0"/>
          </a:p>
          <a:p>
            <a:pPr eaLnBrk="1" hangingPunct="1"/>
            <a:r>
              <a:rPr lang="fr-FR" dirty="0" smtClean="0"/>
              <a:t>Epargne financière et titres </a:t>
            </a:r>
          </a:p>
          <a:p>
            <a:pPr lvl="1" eaLnBrk="1" hangingPunct="1"/>
            <a:r>
              <a:rPr lang="fr-FR" b="1" dirty="0" smtClean="0"/>
              <a:t>Compte Titre Ordinaire </a:t>
            </a:r>
            <a:r>
              <a:rPr lang="fr-FR" dirty="0" smtClean="0"/>
              <a:t>: possibilité de l’ouvrir ou de le conserver lorsque l’on devient non-résident.</a:t>
            </a:r>
          </a:p>
          <a:p>
            <a:pPr lvl="1" eaLnBrk="1" hangingPunct="1"/>
            <a:r>
              <a:rPr lang="fr-FR" b="1" dirty="0" smtClean="0"/>
              <a:t>Plan d’Epargne en Actions (PEA) </a:t>
            </a:r>
            <a:r>
              <a:rPr lang="fr-FR" dirty="0" smtClean="0"/>
              <a:t>: possibilité de le conserver si il a été ouvert avant son départ , mais il est impossible d’en ouvrir un lorsque l’on est non-résident.</a:t>
            </a:r>
          </a:p>
          <a:p>
            <a:pPr lvl="1" eaLnBrk="1" hangingPunct="1"/>
            <a:r>
              <a:rPr lang="fr-FR" b="1" dirty="0" smtClean="0"/>
              <a:t>Assurance-vie</a:t>
            </a:r>
            <a:r>
              <a:rPr lang="fr-FR" dirty="0" smtClean="0"/>
              <a:t> :</a:t>
            </a:r>
          </a:p>
          <a:p>
            <a:pPr lvl="2" eaLnBrk="1" hangingPunct="1"/>
            <a:r>
              <a:rPr lang="fr-FR" sz="1300" dirty="0" smtClean="0"/>
              <a:t>Contrat de droit français :</a:t>
            </a:r>
          </a:p>
          <a:p>
            <a:pPr lvl="3" eaLnBrk="1" hangingPunct="1"/>
            <a:r>
              <a:rPr lang="fr-FR" sz="1300" dirty="0" smtClean="0"/>
              <a:t>Ouverture possible lorsque l’on est résident fiscal français,</a:t>
            </a:r>
          </a:p>
          <a:p>
            <a:pPr lvl="3" eaLnBrk="1" hangingPunct="1"/>
            <a:r>
              <a:rPr lang="fr-FR" sz="1300" dirty="0" smtClean="0"/>
              <a:t>Conservation possible lorsque l’on devient non-résident. </a:t>
            </a:r>
          </a:p>
          <a:p>
            <a:pPr lvl="2" eaLnBrk="1" hangingPunct="1"/>
            <a:r>
              <a:rPr lang="fr-FR" sz="1300" dirty="0" smtClean="0"/>
              <a:t>Contrat de droit luxembourgeois *: </a:t>
            </a:r>
          </a:p>
          <a:p>
            <a:pPr lvl="3" eaLnBrk="1" hangingPunct="1"/>
            <a:r>
              <a:rPr lang="fr-FR" sz="1300" dirty="0" smtClean="0"/>
              <a:t>Ouverture possible lorsque l’on est résident fiscal à l’étranger</a:t>
            </a:r>
          </a:p>
          <a:p>
            <a:pPr lvl="3" eaLnBrk="1" hangingPunct="1"/>
            <a:r>
              <a:rPr lang="fr-FR" sz="1300" dirty="0" smtClean="0"/>
              <a:t>Conservation possible lorsque l’on revient en France. </a:t>
            </a:r>
          </a:p>
          <a:p>
            <a:pPr lvl="3" algn="ctr" eaLnBrk="1" hangingPunct="1">
              <a:buNone/>
            </a:pPr>
            <a:r>
              <a:rPr lang="fr-FR" sz="1200" b="1" dirty="0" smtClean="0"/>
              <a:t>Attention </a:t>
            </a:r>
            <a:r>
              <a:rPr lang="fr-FR" sz="1200" b="1" dirty="0" smtClean="0"/>
              <a:t>: </a:t>
            </a:r>
            <a:r>
              <a:rPr lang="fr-FR" sz="1200" dirty="0" smtClean="0"/>
              <a:t>les US </a:t>
            </a:r>
            <a:r>
              <a:rPr lang="fr-FR" sz="1200" dirty="0" err="1" smtClean="0"/>
              <a:t>person</a:t>
            </a:r>
            <a:r>
              <a:rPr lang="fr-FR" sz="1200" dirty="0" smtClean="0"/>
              <a:t> sont soumises à des restrictions particulières en terme d’ouverture d’enveloppe d’épargne. </a:t>
            </a:r>
          </a:p>
          <a:p>
            <a:pPr lvl="3" eaLnBrk="1" hangingPunct="1">
              <a:buNone/>
            </a:pPr>
            <a:r>
              <a:rPr lang="fr-FR" sz="1200" dirty="0" smtClean="0"/>
              <a:t>*</a:t>
            </a:r>
            <a:r>
              <a:rPr lang="fr-FR" sz="800" dirty="0" smtClean="0"/>
              <a:t>L’offre de contrat d’assurance-vie de droit luxembourgeois SOGELIFE est en cours de restructuration. </a:t>
            </a:r>
            <a:endParaRPr lang="fr-FR" sz="1200" dirty="0" smtClean="0"/>
          </a:p>
        </p:txBody>
      </p:sp>
      <p:sp>
        <p:nvSpPr>
          <p:cNvPr id="3085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LES COMPTES ET PLACEMENTS QUE JE PEUX CONSERVER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G_FR">
  <a:themeElements>
    <a:clrScheme name="SG_FR 1">
      <a:dk1>
        <a:srgbClr val="E60028"/>
      </a:dk1>
      <a:lt1>
        <a:srgbClr val="FFFFFF"/>
      </a:lt1>
      <a:dk2>
        <a:srgbClr val="7DBE78"/>
      </a:dk2>
      <a:lt2>
        <a:srgbClr val="6E6E87"/>
      </a:lt2>
      <a:accent1>
        <a:srgbClr val="69AACD"/>
      </a:accent1>
      <a:accent2>
        <a:srgbClr val="C8AAC3"/>
      </a:accent2>
      <a:accent3>
        <a:srgbClr val="FFFFFF"/>
      </a:accent3>
      <a:accent4>
        <a:srgbClr val="C40021"/>
      </a:accent4>
      <a:accent5>
        <a:srgbClr val="B9D2E3"/>
      </a:accent5>
      <a:accent6>
        <a:srgbClr val="B59AB0"/>
      </a:accent6>
      <a:hlink>
        <a:srgbClr val="F0B93C"/>
      </a:hlink>
      <a:folHlink>
        <a:srgbClr val="C86E5A"/>
      </a:folHlink>
    </a:clrScheme>
    <a:fontScheme name="SG_FR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SG_FR 1">
        <a:dk1>
          <a:srgbClr val="E60028"/>
        </a:dk1>
        <a:lt1>
          <a:srgbClr val="FFFFFF"/>
        </a:lt1>
        <a:dk2>
          <a:srgbClr val="7DBE78"/>
        </a:dk2>
        <a:lt2>
          <a:srgbClr val="6E6E87"/>
        </a:lt2>
        <a:accent1>
          <a:srgbClr val="69AACD"/>
        </a:accent1>
        <a:accent2>
          <a:srgbClr val="C8AAC3"/>
        </a:accent2>
        <a:accent3>
          <a:srgbClr val="FFFFFF"/>
        </a:accent3>
        <a:accent4>
          <a:srgbClr val="C40021"/>
        </a:accent4>
        <a:accent5>
          <a:srgbClr val="B9D2E3"/>
        </a:accent5>
        <a:accent6>
          <a:srgbClr val="B59AB0"/>
        </a:accent6>
        <a:hlink>
          <a:srgbClr val="F0B93C"/>
        </a:hlink>
        <a:folHlink>
          <a:srgbClr val="C86E5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G_FR_Sommaire_1">
  <a:themeElements>
    <a:clrScheme name="1_SG_FR_Sommaire_1 1">
      <a:dk1>
        <a:srgbClr val="E60028"/>
      </a:dk1>
      <a:lt1>
        <a:srgbClr val="FFFFFF"/>
      </a:lt1>
      <a:dk2>
        <a:srgbClr val="7DBE78"/>
      </a:dk2>
      <a:lt2>
        <a:srgbClr val="6E6E87"/>
      </a:lt2>
      <a:accent1>
        <a:srgbClr val="69AACD"/>
      </a:accent1>
      <a:accent2>
        <a:srgbClr val="C8AAC3"/>
      </a:accent2>
      <a:accent3>
        <a:srgbClr val="FFFFFF"/>
      </a:accent3>
      <a:accent4>
        <a:srgbClr val="C40021"/>
      </a:accent4>
      <a:accent5>
        <a:srgbClr val="B9D2E3"/>
      </a:accent5>
      <a:accent6>
        <a:srgbClr val="B59AB0"/>
      </a:accent6>
      <a:hlink>
        <a:srgbClr val="F0B93C"/>
      </a:hlink>
      <a:folHlink>
        <a:srgbClr val="C86E5A"/>
      </a:folHlink>
    </a:clrScheme>
    <a:fontScheme name="1_SG_FR_Sommaire_1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1_SG_FR_Sommaire_1 1">
        <a:dk1>
          <a:srgbClr val="E60028"/>
        </a:dk1>
        <a:lt1>
          <a:srgbClr val="FFFFFF"/>
        </a:lt1>
        <a:dk2>
          <a:srgbClr val="7DBE78"/>
        </a:dk2>
        <a:lt2>
          <a:srgbClr val="6E6E87"/>
        </a:lt2>
        <a:accent1>
          <a:srgbClr val="69AACD"/>
        </a:accent1>
        <a:accent2>
          <a:srgbClr val="C8AAC3"/>
        </a:accent2>
        <a:accent3>
          <a:srgbClr val="FFFFFF"/>
        </a:accent3>
        <a:accent4>
          <a:srgbClr val="C40021"/>
        </a:accent4>
        <a:accent5>
          <a:srgbClr val="B9D2E3"/>
        </a:accent5>
        <a:accent6>
          <a:srgbClr val="B59AB0"/>
        </a:accent6>
        <a:hlink>
          <a:srgbClr val="F0B93C"/>
        </a:hlink>
        <a:folHlink>
          <a:srgbClr val="C86E5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SG_FR_Sommaire_2">
  <a:themeElements>
    <a:clrScheme name="1_SG_FR_Sommaire_2 1">
      <a:dk1>
        <a:srgbClr val="E60028"/>
      </a:dk1>
      <a:lt1>
        <a:srgbClr val="FFFFFF"/>
      </a:lt1>
      <a:dk2>
        <a:srgbClr val="7DBE78"/>
      </a:dk2>
      <a:lt2>
        <a:srgbClr val="6E6E87"/>
      </a:lt2>
      <a:accent1>
        <a:srgbClr val="69AACD"/>
      </a:accent1>
      <a:accent2>
        <a:srgbClr val="C8AAC3"/>
      </a:accent2>
      <a:accent3>
        <a:srgbClr val="FFFFFF"/>
      </a:accent3>
      <a:accent4>
        <a:srgbClr val="C40021"/>
      </a:accent4>
      <a:accent5>
        <a:srgbClr val="B9D2E3"/>
      </a:accent5>
      <a:accent6>
        <a:srgbClr val="B59AB0"/>
      </a:accent6>
      <a:hlink>
        <a:srgbClr val="F0B93C"/>
      </a:hlink>
      <a:folHlink>
        <a:srgbClr val="C86E5A"/>
      </a:folHlink>
    </a:clrScheme>
    <a:fontScheme name="1_SG_FR_Sommaire_2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1_SG_FR_Sommaire_2 1">
        <a:dk1>
          <a:srgbClr val="E60028"/>
        </a:dk1>
        <a:lt1>
          <a:srgbClr val="FFFFFF"/>
        </a:lt1>
        <a:dk2>
          <a:srgbClr val="7DBE78"/>
        </a:dk2>
        <a:lt2>
          <a:srgbClr val="6E6E87"/>
        </a:lt2>
        <a:accent1>
          <a:srgbClr val="69AACD"/>
        </a:accent1>
        <a:accent2>
          <a:srgbClr val="C8AAC3"/>
        </a:accent2>
        <a:accent3>
          <a:srgbClr val="FFFFFF"/>
        </a:accent3>
        <a:accent4>
          <a:srgbClr val="C40021"/>
        </a:accent4>
        <a:accent5>
          <a:srgbClr val="B9D2E3"/>
        </a:accent5>
        <a:accent6>
          <a:srgbClr val="B59AB0"/>
        </a:accent6>
        <a:hlink>
          <a:srgbClr val="F0B93C"/>
        </a:hlink>
        <a:folHlink>
          <a:srgbClr val="C86E5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G_FR_Chapitre_1">
  <a:themeElements>
    <a:clrScheme name="1_SG_FR_Chapitre_1 1">
      <a:dk1>
        <a:srgbClr val="E60028"/>
      </a:dk1>
      <a:lt1>
        <a:srgbClr val="FFFFFF"/>
      </a:lt1>
      <a:dk2>
        <a:srgbClr val="7DBE78"/>
      </a:dk2>
      <a:lt2>
        <a:srgbClr val="6E6E87"/>
      </a:lt2>
      <a:accent1>
        <a:srgbClr val="69AACD"/>
      </a:accent1>
      <a:accent2>
        <a:srgbClr val="C8AAC3"/>
      </a:accent2>
      <a:accent3>
        <a:srgbClr val="FFFFFF"/>
      </a:accent3>
      <a:accent4>
        <a:srgbClr val="C40021"/>
      </a:accent4>
      <a:accent5>
        <a:srgbClr val="B9D2E3"/>
      </a:accent5>
      <a:accent6>
        <a:srgbClr val="B59AB0"/>
      </a:accent6>
      <a:hlink>
        <a:srgbClr val="F0B93C"/>
      </a:hlink>
      <a:folHlink>
        <a:srgbClr val="C86E5A"/>
      </a:folHlink>
    </a:clrScheme>
    <a:fontScheme name="1_SG_FR_Chapitre_1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1_SG_FR_Chapitre_1 1">
        <a:dk1>
          <a:srgbClr val="E60028"/>
        </a:dk1>
        <a:lt1>
          <a:srgbClr val="FFFFFF"/>
        </a:lt1>
        <a:dk2>
          <a:srgbClr val="7DBE78"/>
        </a:dk2>
        <a:lt2>
          <a:srgbClr val="6E6E87"/>
        </a:lt2>
        <a:accent1>
          <a:srgbClr val="69AACD"/>
        </a:accent1>
        <a:accent2>
          <a:srgbClr val="C8AAC3"/>
        </a:accent2>
        <a:accent3>
          <a:srgbClr val="FFFFFF"/>
        </a:accent3>
        <a:accent4>
          <a:srgbClr val="C40021"/>
        </a:accent4>
        <a:accent5>
          <a:srgbClr val="B9D2E3"/>
        </a:accent5>
        <a:accent6>
          <a:srgbClr val="B59AB0"/>
        </a:accent6>
        <a:hlink>
          <a:srgbClr val="F0B93C"/>
        </a:hlink>
        <a:folHlink>
          <a:srgbClr val="C86E5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SG_FR</Template>
  <TotalTime>361</TotalTime>
  <Words>1006</Words>
  <Application>Microsoft Office PowerPoint</Application>
  <PresentationFormat>Affichage à l'écran (4:3)</PresentationFormat>
  <Paragraphs>173</Paragraphs>
  <Slides>12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SG_FR</vt:lpstr>
      <vt:lpstr>1_SG_FR_Sommaire_1</vt:lpstr>
      <vt:lpstr>1_SG_FR_Sommaire_2</vt:lpstr>
      <vt:lpstr>1_SG_FR_Chapitre_1</vt:lpstr>
      <vt:lpstr>UTILISATION DU MODÈLE (SUITE)</vt:lpstr>
      <vt:lpstr>PETIT-DEJEUNER CONFERENCE CLIENTELE EXPATRIEE / NON-RESIDENTE « QUELLES PERSEPECTIVES BANCAIRES, PATRIMONIALES ET FISCALES EN SITUATION INTERNATIONNALE »</vt:lpstr>
      <vt:lpstr>INTERVENANTS</vt:lpstr>
      <vt:lpstr>SOMMAIRE</vt:lpstr>
      <vt:lpstr>CHAPITRE 01</vt:lpstr>
      <vt:lpstr> Un dispositif actif sur la DEC de Paris Champs Elysées </vt:lpstr>
      <vt:lpstr>LES IMPLANTATIONS IBFS</vt:lpstr>
      <vt:lpstr>CHAPITRE 02</vt:lpstr>
      <vt:lpstr>LES COMPTES ET PLACEMENTS QUE JE PEUX CONSERVER</vt:lpstr>
      <vt:lpstr>L’EPARGNE FINANCIERE ET LE MANDAT DE GESTION</vt:lpstr>
      <vt:lpstr>L’EPARGNE FINANCIERE ET LE MANDAT DE GESTION</vt:lpstr>
      <vt:lpstr>Notre offre de financement immobilier</vt:lpstr>
    </vt:vector>
  </TitlesOfParts>
  <Company>Société Générale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UTILISATION DU MODÈLE</dc:title>
  <dc:creator>David Nguyen (A224859)</dc:creator>
  <cp:lastModifiedBy>FRANCOIS LOIC (A384032)</cp:lastModifiedBy>
  <cp:revision>27</cp:revision>
  <dcterms:created xsi:type="dcterms:W3CDTF">2011-06-01T10:03:49Z</dcterms:created>
  <dcterms:modified xsi:type="dcterms:W3CDTF">2017-02-02T10:46:56Z</dcterms:modified>
</cp:coreProperties>
</file>